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8" r:id="rId10"/>
    <p:sldId id="307" r:id="rId11"/>
    <p:sldId id="309" r:id="rId12"/>
    <p:sldId id="318" r:id="rId13"/>
    <p:sldId id="314" r:id="rId14"/>
    <p:sldId id="306" r:id="rId15"/>
    <p:sldId id="312" r:id="rId16"/>
    <p:sldId id="313" r:id="rId17"/>
    <p:sldId id="316" r:id="rId18"/>
    <p:sldId id="317" r:id="rId19"/>
    <p:sldId id="290" r:id="rId20"/>
    <p:sldId id="264" r:id="rId21"/>
    <p:sldId id="289" r:id="rId22"/>
    <p:sldId id="269" r:id="rId23"/>
    <p:sldId id="270" r:id="rId24"/>
    <p:sldId id="271" r:id="rId25"/>
    <p:sldId id="272" r:id="rId26"/>
    <p:sldId id="274" r:id="rId27"/>
    <p:sldId id="275" r:id="rId28"/>
    <p:sldId id="276" r:id="rId29"/>
    <p:sldId id="278" r:id="rId30"/>
    <p:sldId id="293" r:id="rId31"/>
    <p:sldId id="294" r:id="rId32"/>
    <p:sldId id="319" r:id="rId3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818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6.9167709904117025E-2"/>
          <c:y val="4.6514062540059652E-2"/>
          <c:w val="0.8753741428855949"/>
          <c:h val="0.8406456974866042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 TB</c:v>
                </c:pt>
              </c:strCache>
            </c:strRef>
          </c:tx>
          <c:spPr>
            <a:ln w="38100"/>
          </c:spPr>
          <c:dLbls>
            <c:dLbl>
              <c:idx val="0"/>
              <c:layout>
                <c:manualLayout>
                  <c:x val="-4.0123456790123448E-2"/>
                  <c:y val="-5.0508587896100791E-2"/>
                </c:manualLayout>
              </c:layout>
              <c:showVal val="1"/>
            </c:dLbl>
            <c:dLbl>
              <c:idx val="1"/>
              <c:layout>
                <c:manualLayout>
                  <c:x val="-3.3950617283950622E-2"/>
                  <c:y val="-3.0866359269839376E-2"/>
                </c:manualLayout>
              </c:layout>
              <c:showVal val="1"/>
            </c:dLbl>
            <c:dLbl>
              <c:idx val="3"/>
              <c:layout>
                <c:manualLayout>
                  <c:x val="-3.0111626407183967E-3"/>
                  <c:y val="-5.4267474554109338E-2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2558(6เดือน)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16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ผู้ป่วย TB+HIV</c:v>
                </c:pt>
              </c:strCache>
            </c:strRef>
          </c:tx>
          <c:spPr>
            <a:ln w="38100"/>
          </c:spPr>
          <c:dLbls>
            <c:dLbl>
              <c:idx val="0"/>
              <c:layout>
                <c:manualLayout>
                  <c:x val="-4.6296296296296311E-3"/>
                  <c:y val="-5.3314620556995304E-2"/>
                </c:manualLayout>
              </c:layout>
              <c:showVal val="1"/>
            </c:dLbl>
            <c:dLbl>
              <c:idx val="1"/>
              <c:layout>
                <c:manualLayout>
                  <c:x val="-7.7160493827160516E-3"/>
                  <c:y val="-5.6120653217889761E-2"/>
                </c:manualLayout>
              </c:layout>
              <c:showVal val="1"/>
            </c:dLbl>
            <c:dLbl>
              <c:idx val="2"/>
              <c:layout>
                <c:manualLayout>
                  <c:x val="-2.777777777777779E-2"/>
                  <c:y val="-5.3314620556995304E-2"/>
                </c:manualLayout>
              </c:layout>
              <c:showVal val="1"/>
            </c:dLbl>
            <c:dLbl>
              <c:idx val="3"/>
              <c:layout>
                <c:manualLayout>
                  <c:x val="-1.2044650562873915E-2"/>
                  <c:y val="-7.3261090648047783E-2"/>
                </c:manualLayout>
              </c:layout>
              <c:showVal val="1"/>
            </c:dLbl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2558(6เดือน)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marker val="1"/>
        <c:axId val="81843328"/>
        <c:axId val="81844864"/>
      </c:lineChart>
      <c:catAx>
        <c:axId val="8184332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th-TH"/>
          </a:p>
        </c:txPr>
        <c:crossAx val="81844864"/>
        <c:crosses val="autoZero"/>
        <c:auto val="1"/>
        <c:lblAlgn val="ctr"/>
        <c:lblOffset val="100"/>
      </c:catAx>
      <c:valAx>
        <c:axId val="81844864"/>
        <c:scaling>
          <c:orientation val="minMax"/>
          <c:max val="20"/>
          <c:min val="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crossAx val="81843328"/>
        <c:crosses val="autoZero"/>
        <c:crossBetween val="between"/>
        <c:majorUnit val="5"/>
      </c:valAx>
      <c:spPr>
        <a:noFill/>
      </c:spPr>
    </c:plotArea>
    <c:legend>
      <c:legendPos val="r"/>
      <c:layout>
        <c:manualLayout>
          <c:xMode val="edge"/>
          <c:yMode val="edge"/>
          <c:x val="0.72545120019726661"/>
          <c:y val="7.925465546563204E-2"/>
          <c:w val="0.1939716286833395"/>
          <c:h val="0.16303103074017425"/>
        </c:manualLayout>
      </c:layout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7.0896398366870811E-2"/>
          <c:y val="5.3714535448036158E-2"/>
          <c:w val="0.8978303927286867"/>
          <c:h val="0.8352039113002028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ผู้ป่วยHIV รายใหม่</c:v>
                </c:pt>
              </c:strCache>
            </c:strRef>
          </c:tx>
          <c:dLbls>
            <c:showVal val="1"/>
          </c:dLbls>
          <c:cat>
            <c:strRef>
              <c:f>Sheet1!$A$2:$A$10</c:f>
              <c:strCache>
                <c:ptCount val="9"/>
                <c:pt idx="0">
                  <c:v>ปี 2550</c:v>
                </c:pt>
                <c:pt idx="1">
                  <c:v>ปี 2551</c:v>
                </c:pt>
                <c:pt idx="2">
                  <c:v>ปี 2552</c:v>
                </c:pt>
                <c:pt idx="3">
                  <c:v>ปี 2553</c:v>
                </c:pt>
                <c:pt idx="4">
                  <c:v>ปี 2554</c:v>
                </c:pt>
                <c:pt idx="5">
                  <c:v>ปี 2555</c:v>
                </c:pt>
                <c:pt idx="6">
                  <c:v>ปี 2556</c:v>
                </c:pt>
                <c:pt idx="7">
                  <c:v>ปี 2557</c:v>
                </c:pt>
                <c:pt idx="8">
                  <c:v>ปี 2558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4</c:v>
                </c:pt>
                <c:pt idx="4">
                  <c:v>7</c:v>
                </c:pt>
                <c:pt idx="5">
                  <c:v>10</c:v>
                </c:pt>
                <c:pt idx="6">
                  <c:v>10</c:v>
                </c:pt>
                <c:pt idx="7">
                  <c:v>9</c:v>
                </c:pt>
                <c:pt idx="8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OI TB</c:v>
                </c:pt>
              </c:strCache>
            </c:strRef>
          </c:tx>
          <c:dLbls>
            <c:dLbl>
              <c:idx val="1"/>
              <c:layout>
                <c:manualLayout>
                  <c:x val="-1.8518518518518521E-2"/>
                  <c:y val="-3.9284457252522831E-2"/>
                </c:manualLayout>
              </c:layout>
              <c:showVal val="1"/>
            </c:dLbl>
            <c:dLbl>
              <c:idx val="3"/>
              <c:layout>
                <c:manualLayout>
                  <c:x val="-2.6234567901234573E-2"/>
                  <c:y val="-5.0508587896100791E-2"/>
                </c:manualLayout>
              </c:layout>
              <c:showVal val="1"/>
            </c:dLbl>
            <c:dLbl>
              <c:idx val="5"/>
              <c:layout>
                <c:manualLayout>
                  <c:x val="-2.3148148148148147E-2"/>
                  <c:y val="-5.6120653217889761E-2"/>
                </c:manualLayout>
              </c:layout>
              <c:showVal val="1"/>
            </c:dLbl>
            <c:dLbl>
              <c:idx val="7"/>
              <c:layout>
                <c:manualLayout>
                  <c:x val="-4.6296296296296302E-3"/>
                  <c:y val="-5.6120653217889761E-2"/>
                </c:manualLayout>
              </c:layout>
              <c:showVal val="1"/>
            </c:dLbl>
            <c:showVal val="1"/>
          </c:dLbls>
          <c:cat>
            <c:strRef>
              <c:f>Sheet1!$A$2:$A$10</c:f>
              <c:strCache>
                <c:ptCount val="9"/>
                <c:pt idx="0">
                  <c:v>ปี 2550</c:v>
                </c:pt>
                <c:pt idx="1">
                  <c:v>ปี 2551</c:v>
                </c:pt>
                <c:pt idx="2">
                  <c:v>ปี 2552</c:v>
                </c:pt>
                <c:pt idx="3">
                  <c:v>ปี 2553</c:v>
                </c:pt>
                <c:pt idx="4">
                  <c:v>ปี 2554</c:v>
                </c:pt>
                <c:pt idx="5">
                  <c:v>ปี 2555</c:v>
                </c:pt>
                <c:pt idx="6">
                  <c:v>ปี 2556</c:v>
                </c:pt>
                <c:pt idx="7">
                  <c:v>ปี 2557</c:v>
                </c:pt>
                <c:pt idx="8">
                  <c:v>ปี 2558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เสียชีวิต</c:v>
                </c:pt>
              </c:strCache>
            </c:strRef>
          </c:tx>
          <c:dLbls>
            <c:dLbl>
              <c:idx val="1"/>
              <c:layout>
                <c:manualLayout>
                  <c:x val="-2.0061728395061731E-2"/>
                  <c:y val="5.3314620556995304E-2"/>
                </c:manualLayout>
              </c:layout>
              <c:showVal val="1"/>
            </c:dLbl>
            <c:dLbl>
              <c:idx val="6"/>
              <c:layout>
                <c:manualLayout>
                  <c:x val="-1.5432098765432102E-3"/>
                  <c:y val="-3.6478424591628346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th-TH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ปี 2550</c:v>
                </c:pt>
                <c:pt idx="1">
                  <c:v>ปี 2551</c:v>
                </c:pt>
                <c:pt idx="2">
                  <c:v>ปี 2552</c:v>
                </c:pt>
                <c:pt idx="3">
                  <c:v>ปี 2553</c:v>
                </c:pt>
                <c:pt idx="4">
                  <c:v>ปี 2554</c:v>
                </c:pt>
                <c:pt idx="5">
                  <c:v>ปี 2555</c:v>
                </c:pt>
                <c:pt idx="6">
                  <c:v>ปี 2556</c:v>
                </c:pt>
                <c:pt idx="7">
                  <c:v>ปี 2557</c:v>
                </c:pt>
                <c:pt idx="8">
                  <c:v>ปี 2558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marker val="1"/>
        <c:axId val="94352896"/>
        <c:axId val="94354432"/>
      </c:lineChart>
      <c:catAx>
        <c:axId val="94352896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th-TH"/>
          </a:p>
        </c:txPr>
        <c:crossAx val="94354432"/>
        <c:crosses val="autoZero"/>
        <c:auto val="1"/>
        <c:lblAlgn val="ctr"/>
        <c:lblOffset val="100"/>
      </c:catAx>
      <c:valAx>
        <c:axId val="94354432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9435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267740837950836"/>
          <c:y val="5.3663496586251379E-2"/>
          <c:w val="0.21337197433654123"/>
          <c:h val="0.23584853175348891"/>
        </c:manualLayout>
      </c:layout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7.0896398366870811E-2"/>
          <c:y val="5.3714535448036192E-2"/>
          <c:w val="0.8978303927286867"/>
          <c:h val="0.8352039113002028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OI TB</c:v>
                </c:pt>
              </c:strCache>
            </c:strRef>
          </c:tx>
          <c:dLbls>
            <c:dLbl>
              <c:idx val="0"/>
              <c:layout>
                <c:manualLayout>
                  <c:x val="-2.4691358024691364E-2"/>
                  <c:y val="-4.9720428193234238E-2"/>
                </c:manualLayout>
              </c:layout>
              <c:showVal val="1"/>
            </c:dLbl>
            <c:dLbl>
              <c:idx val="1"/>
              <c:layout>
                <c:manualLayout>
                  <c:x val="-2.0061728395061731E-2"/>
                  <c:y val="-5.4954157476732567E-2"/>
                </c:manualLayout>
              </c:layout>
              <c:showVal val="1"/>
            </c:dLbl>
            <c:dLbl>
              <c:idx val="3"/>
              <c:layout>
                <c:manualLayout>
                  <c:x val="-3.5493827160493832E-2"/>
                  <c:y val="-5.7571022118481738E-2"/>
                </c:manualLayout>
              </c:layout>
              <c:showVal val="1"/>
            </c:dLbl>
            <c:dLbl>
              <c:idx val="5"/>
              <c:layout>
                <c:manualLayout>
                  <c:x val="-5.0925925925925923E-2"/>
                  <c:y val="-3.925296962623756E-2"/>
                </c:manualLayout>
              </c:layout>
              <c:showVal val="1"/>
            </c:dLbl>
            <c:dLbl>
              <c:idx val="7"/>
              <c:layout>
                <c:manualLayout>
                  <c:x val="-2.3148148148148147E-2"/>
                  <c:y val="-6.280475140198008E-2"/>
                </c:manualLayout>
              </c:layout>
              <c:showVal val="1"/>
            </c:dLbl>
            <c:dLbl>
              <c:idx val="8"/>
              <c:layout>
                <c:manualLayout>
                  <c:x val="-2.777777777777779E-2"/>
                  <c:y val="-3.4019240342739211E-2"/>
                </c:manualLayout>
              </c:layout>
              <c:showVal val="1"/>
            </c:dLbl>
            <c:showVal val="1"/>
          </c:dLbls>
          <c:cat>
            <c:strRef>
              <c:f>Sheet1!$A$2:$A$10</c:f>
              <c:strCache>
                <c:ptCount val="9"/>
                <c:pt idx="0">
                  <c:v>ปี 2550</c:v>
                </c:pt>
                <c:pt idx="1">
                  <c:v>ปี 2551</c:v>
                </c:pt>
                <c:pt idx="2">
                  <c:v>ปี 2552</c:v>
                </c:pt>
                <c:pt idx="3">
                  <c:v>ปี 2553</c:v>
                </c:pt>
                <c:pt idx="4">
                  <c:v>ปี 2554</c:v>
                </c:pt>
                <c:pt idx="5">
                  <c:v>ปี 2555</c:v>
                </c:pt>
                <c:pt idx="6">
                  <c:v>ปี 2556</c:v>
                </c:pt>
                <c:pt idx="7">
                  <c:v>ปี 2557</c:v>
                </c:pt>
                <c:pt idx="8">
                  <c:v>ปี 2558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</c:v>
                </c:pt>
                <c:pt idx="1">
                  <c:v>15.38</c:v>
                </c:pt>
                <c:pt idx="2">
                  <c:v>0</c:v>
                </c:pt>
                <c:pt idx="3">
                  <c:v>8.33</c:v>
                </c:pt>
                <c:pt idx="4">
                  <c:v>0</c:v>
                </c:pt>
                <c:pt idx="5">
                  <c:v>20</c:v>
                </c:pt>
                <c:pt idx="6">
                  <c:v>50</c:v>
                </c:pt>
                <c:pt idx="7">
                  <c:v>22.22</c:v>
                </c:pt>
                <c:pt idx="8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เสียชีวิต</c:v>
                </c:pt>
              </c:strCache>
            </c:strRef>
          </c:tx>
          <c:dLbls>
            <c:dLbl>
              <c:idx val="1"/>
              <c:layout>
                <c:manualLayout>
                  <c:x val="-1.8518518518518528E-2"/>
                  <c:y val="-3.9284457252522831E-2"/>
                </c:manualLayout>
              </c:layout>
              <c:showVal val="1"/>
            </c:dLbl>
            <c:dLbl>
              <c:idx val="3"/>
              <c:layout>
                <c:manualLayout>
                  <c:x val="-2.6234567901234584E-2"/>
                  <c:y val="-5.0508587896100805E-2"/>
                </c:manualLayout>
              </c:layout>
              <c:showVal val="1"/>
            </c:dLbl>
            <c:dLbl>
              <c:idx val="5"/>
              <c:layout>
                <c:manualLayout>
                  <c:x val="-2.3148148148148147E-2"/>
                  <c:y val="-5.6120653217889761E-2"/>
                </c:manualLayout>
              </c:layout>
              <c:showVal val="1"/>
            </c:dLbl>
            <c:dLbl>
              <c:idx val="7"/>
              <c:layout>
                <c:manualLayout>
                  <c:x val="-4.629629629629632E-3"/>
                  <c:y val="-5.6120653217889761E-2"/>
                </c:manualLayout>
              </c:layout>
              <c:showVal val="1"/>
            </c:dLbl>
            <c:showVal val="1"/>
          </c:dLbls>
          <c:cat>
            <c:strRef>
              <c:f>Sheet1!$A$2:$A$10</c:f>
              <c:strCache>
                <c:ptCount val="9"/>
                <c:pt idx="0">
                  <c:v>ปี 2550</c:v>
                </c:pt>
                <c:pt idx="1">
                  <c:v>ปี 2551</c:v>
                </c:pt>
                <c:pt idx="2">
                  <c:v>ปี 2552</c:v>
                </c:pt>
                <c:pt idx="3">
                  <c:v>ปี 2553</c:v>
                </c:pt>
                <c:pt idx="4">
                  <c:v>ปี 2554</c:v>
                </c:pt>
                <c:pt idx="5">
                  <c:v>ปี 2555</c:v>
                </c:pt>
                <c:pt idx="6">
                  <c:v>ปี 2556</c:v>
                </c:pt>
                <c:pt idx="7">
                  <c:v>ปี 2557</c:v>
                </c:pt>
                <c:pt idx="8">
                  <c:v>ปี 2558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marker val="1"/>
        <c:axId val="106702720"/>
        <c:axId val="106704256"/>
      </c:lineChart>
      <c:catAx>
        <c:axId val="106702720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th-TH"/>
          </a:p>
        </c:txPr>
        <c:crossAx val="106704256"/>
        <c:crosses val="autoZero"/>
        <c:auto val="1"/>
        <c:lblAlgn val="ctr"/>
        <c:lblOffset val="100"/>
      </c:catAx>
      <c:valAx>
        <c:axId val="106704256"/>
        <c:scaling>
          <c:orientation val="minMax"/>
          <c:max val="100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10670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97370467580464"/>
          <c:y val="5.3663496586251393E-2"/>
          <c:w val="0.17479172742296104"/>
          <c:h val="0.23584853175348891"/>
        </c:manualLayout>
      </c:layout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8.015565762613007E-2"/>
          <c:y val="3.9684372143563719E-2"/>
          <c:w val="0.70193302226110654"/>
          <c:h val="0.835203911300202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ซักประวัติ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X-Ray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Sputum 3 วัน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88.89</c:v>
                </c:pt>
                <c:pt idx="1">
                  <c:v>80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axId val="106854272"/>
        <c:axId val="106855808"/>
      </c:barChart>
      <c:catAx>
        <c:axId val="106854272"/>
        <c:scaling>
          <c:orientation val="minMax"/>
        </c:scaling>
        <c:axPos val="b"/>
        <c:tickLblPos val="nextTo"/>
        <c:crossAx val="106855808"/>
        <c:crosses val="autoZero"/>
        <c:auto val="1"/>
        <c:lblAlgn val="ctr"/>
        <c:lblOffset val="100"/>
      </c:catAx>
      <c:valAx>
        <c:axId val="106855808"/>
        <c:scaling>
          <c:orientation val="minMax"/>
          <c:max val="100"/>
        </c:scaling>
        <c:axPos val="l"/>
        <c:majorGridlines/>
        <c:numFmt formatCode="General" sourceLinked="1"/>
        <c:tickLblPos val="nextTo"/>
        <c:crossAx val="1068542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>
        <c:manualLayout>
          <c:layoutTarget val="inner"/>
          <c:xMode val="edge"/>
          <c:yMode val="edge"/>
          <c:x val="8.015565762613007E-2"/>
          <c:y val="3.968437214356374E-2"/>
          <c:w val="0.70193302226110665"/>
          <c:h val="0.835203911300202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เจาะ HIV</c:v>
                </c:pt>
              </c:strCache>
            </c:strRef>
          </c:tx>
          <c:dLbls>
            <c:dLbl>
              <c:idx val="1"/>
              <c:layout>
                <c:manualLayout>
                  <c:x val="3.08641975308642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864197530863636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4.6296296296296302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 Positive</c:v>
                </c:pt>
              </c:strCache>
            </c:strRef>
          </c:tx>
          <c:spPr>
            <a:solidFill>
              <a:srgbClr val="B818A5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33.33</c:v>
                </c:pt>
                <c:pt idx="1">
                  <c:v>29.41</c:v>
                </c:pt>
                <c:pt idx="2">
                  <c:v>22.22</c:v>
                </c:pt>
                <c:pt idx="3">
                  <c:v>22.22</c:v>
                </c:pt>
              </c:numCache>
            </c:numRef>
          </c:val>
        </c:ser>
        <c:axId val="105764736"/>
        <c:axId val="105766272"/>
      </c:barChart>
      <c:catAx>
        <c:axId val="105764736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="1">
                <a:latin typeface="AngsanaUPC" pitchFamily="18" charset="-34"/>
                <a:cs typeface="AngsanaUPC" pitchFamily="18" charset="-34"/>
              </a:defRPr>
            </a:pPr>
            <a:endParaRPr lang="th-TH"/>
          </a:p>
        </c:txPr>
        <c:crossAx val="105766272"/>
        <c:crosses val="autoZero"/>
        <c:auto val="1"/>
        <c:lblAlgn val="ctr"/>
        <c:lblOffset val="100"/>
      </c:catAx>
      <c:valAx>
        <c:axId val="105766272"/>
        <c:scaling>
          <c:orientation val="minMax"/>
          <c:max val="100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2400" b="1">
                <a:latin typeface="AngsanaUPC" pitchFamily="18" charset="-34"/>
                <a:cs typeface="AngsanaUPC" pitchFamily="18" charset="-34"/>
              </a:defRPr>
            </a:pPr>
            <a:endParaRPr lang="th-TH"/>
          </a:p>
        </c:txPr>
        <c:crossAx val="1057647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8.015565762613007E-2"/>
          <c:y val="3.9684372143563768E-2"/>
          <c:w val="0.70193302226110665"/>
          <c:h val="0.8352039113002028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เจาะ CD4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1"/>
              <c:layout>
                <c:manualLayout>
                  <c:x val="3.0864197530864209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864197530863645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-4.629629629629632E-3"/>
                  <c:y val="0"/>
                </c:manualLayout>
              </c:layout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ให้ยา ARV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100</c:v>
                </c:pt>
                <c:pt idx="1">
                  <c:v>80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axId val="93002368"/>
        <c:axId val="93012352"/>
      </c:barChart>
      <c:catAx>
        <c:axId val="93002368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="1">
                <a:latin typeface="AngsanaUPC" pitchFamily="18" charset="-34"/>
                <a:cs typeface="AngsanaUPC" pitchFamily="18" charset="-34"/>
              </a:defRPr>
            </a:pPr>
            <a:endParaRPr lang="th-TH"/>
          </a:p>
        </c:txPr>
        <c:crossAx val="93012352"/>
        <c:crosses val="autoZero"/>
        <c:auto val="1"/>
        <c:lblAlgn val="ctr"/>
        <c:lblOffset val="100"/>
      </c:catAx>
      <c:valAx>
        <c:axId val="93012352"/>
        <c:scaling>
          <c:orientation val="minMax"/>
          <c:max val="100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2400" b="1">
                <a:latin typeface="AngsanaUPC" pitchFamily="18" charset="-34"/>
                <a:cs typeface="AngsanaUPC" pitchFamily="18" charset="-34"/>
              </a:defRPr>
            </a:pPr>
            <a:endParaRPr lang="th-TH"/>
          </a:p>
        </c:txPr>
        <c:crossAx val="930023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6.6603122251953167E-2"/>
          <c:y val="5.45770547743454E-2"/>
          <c:w val="0.84086502158893839"/>
          <c:h val="0.7697876606370607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CD4&lt;50</c:v>
                </c:pt>
              </c:strCache>
            </c:strRef>
          </c:tx>
          <c:dLbls>
            <c:dLbl>
              <c:idx val="1"/>
              <c:layout>
                <c:manualLayout>
                  <c:x val="-9.2592592592592622E-3"/>
                  <c:y val="6.3674484004794139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AngsanaUPC" pitchFamily="18" charset="-34"/>
                    <a:cs typeface="AngsanaUPC" pitchFamily="18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CD4&gt;50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latin typeface="AngsanaUPC" pitchFamily="18" charset="-34"/>
                    <a:cs typeface="AngsanaUPC" pitchFamily="18" charset="-34"/>
                  </a:defRPr>
                </a:pPr>
                <a:endParaRPr lang="th-TH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  <c:pt idx="3">
                  <c:v>ปี 2558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100</c:v>
                </c:pt>
              </c:numCache>
            </c:numRef>
          </c:val>
        </c:ser>
        <c:axId val="93035904"/>
        <c:axId val="93041792"/>
      </c:barChart>
      <c:catAx>
        <c:axId val="93035904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>
                <a:latin typeface="AngsanaUPC" pitchFamily="18" charset="-34"/>
                <a:cs typeface="AngsanaUPC" pitchFamily="18" charset="-34"/>
              </a:defRPr>
            </a:pPr>
            <a:endParaRPr lang="th-TH"/>
          </a:p>
        </c:txPr>
        <c:crossAx val="93041792"/>
        <c:crosses val="autoZero"/>
        <c:auto val="1"/>
        <c:lblAlgn val="ctr"/>
        <c:lblOffset val="100"/>
      </c:catAx>
      <c:valAx>
        <c:axId val="93041792"/>
        <c:scaling>
          <c:orientation val="minMax"/>
          <c:max val="10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th-TH"/>
          </a:p>
        </c:txPr>
        <c:crossAx val="9303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59642337292087"/>
          <c:y val="0.54115966276589433"/>
          <c:w val="0.10299444129559997"/>
          <c:h val="0.19148070500188138"/>
        </c:manualLayout>
      </c:layout>
      <c:txPr>
        <a:bodyPr/>
        <a:lstStyle/>
        <a:p>
          <a:pPr>
            <a:defRPr>
              <a:latin typeface="AngsanaUPC" pitchFamily="18" charset="-34"/>
              <a:cs typeface="AngsanaUPC" pitchFamily="18" charset="-34"/>
            </a:defRPr>
          </a:pPr>
          <a:endParaRPr lang="th-TH"/>
        </a:p>
      </c:txPr>
    </c:legend>
    <c:plotVisOnly val="1"/>
  </c:chart>
  <c:txPr>
    <a:bodyPr/>
    <a:lstStyle/>
    <a:p>
      <a:pPr>
        <a:defRPr sz="1800"/>
      </a:pPr>
      <a:endParaRPr lang="th-TH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plotArea>
      <c:layout/>
      <c:lineChart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เสมหะพบเชื้อ</c:v>
                </c:pt>
              </c:strCache>
            </c:strRef>
          </c:tx>
          <c:dLbls>
            <c:showVal val="1"/>
          </c:dLbls>
          <c:cat>
            <c:strRef>
              <c:f>Sheet1!$A$2:$A$13</c:f>
              <c:strCache>
                <c:ptCount val="12"/>
                <c:pt idx="0">
                  <c:v>เม.ย.</c:v>
                </c:pt>
                <c:pt idx="1">
                  <c:v>พ.ค.</c:v>
                </c:pt>
                <c:pt idx="2">
                  <c:v>มิ.ย.</c:v>
                </c:pt>
                <c:pt idx="3">
                  <c:v>ก.ค.</c:v>
                </c:pt>
                <c:pt idx="4">
                  <c:v>ส.ค.</c:v>
                </c:pt>
                <c:pt idx="5">
                  <c:v>ก.ย.</c:v>
                </c:pt>
                <c:pt idx="6">
                  <c:v>ต.ค.</c:v>
                </c:pt>
                <c:pt idx="7">
                  <c:v>พ.ย.</c:v>
                </c:pt>
                <c:pt idx="8">
                  <c:v>ธ.ค.</c:v>
                </c:pt>
                <c:pt idx="9">
                  <c:v>ม.ค.</c:v>
                </c:pt>
                <c:pt idx="10">
                  <c:v>ก.พ.</c:v>
                </c:pt>
                <c:pt idx="11">
                  <c:v>มี.ค.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6.7</c:v>
                </c:pt>
                <c:pt idx="3">
                  <c:v>0</c:v>
                </c:pt>
                <c:pt idx="4">
                  <c:v>3.4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6.7</c:v>
                </c:pt>
                <c:pt idx="9">
                  <c:v>0</c:v>
                </c:pt>
                <c:pt idx="10">
                  <c:v>3.4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ทุกประเภท</c:v>
                </c:pt>
              </c:strCache>
            </c:strRef>
          </c:tx>
          <c:dLbls>
            <c:showVal val="1"/>
          </c:dLbls>
          <c:cat>
            <c:strRef>
              <c:f>Sheet1!$A$2:$A$13</c:f>
              <c:strCache>
                <c:ptCount val="12"/>
                <c:pt idx="0">
                  <c:v>เม.ย.</c:v>
                </c:pt>
                <c:pt idx="1">
                  <c:v>พ.ค.</c:v>
                </c:pt>
                <c:pt idx="2">
                  <c:v>มิ.ย.</c:v>
                </c:pt>
                <c:pt idx="3">
                  <c:v>ก.ค.</c:v>
                </c:pt>
                <c:pt idx="4">
                  <c:v>ส.ค.</c:v>
                </c:pt>
                <c:pt idx="5">
                  <c:v>ก.ย.</c:v>
                </c:pt>
                <c:pt idx="6">
                  <c:v>ต.ค.</c:v>
                </c:pt>
                <c:pt idx="7">
                  <c:v>พ.ย.</c:v>
                </c:pt>
                <c:pt idx="8">
                  <c:v>ธ.ค.</c:v>
                </c:pt>
                <c:pt idx="9">
                  <c:v>ม.ค.</c:v>
                </c:pt>
                <c:pt idx="10">
                  <c:v>ก.พ.</c:v>
                </c:pt>
                <c:pt idx="11">
                  <c:v>มี.ค.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20.2</c:v>
                </c:pt>
                <c:pt idx="3">
                  <c:v>0</c:v>
                </c:pt>
                <c:pt idx="4">
                  <c:v>6.7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6.7</c:v>
                </c:pt>
                <c:pt idx="9">
                  <c:v>13.5</c:v>
                </c:pt>
                <c:pt idx="10">
                  <c:v>6.7</c:v>
                </c:pt>
                <c:pt idx="11">
                  <c:v>0</c:v>
                </c:pt>
              </c:numCache>
            </c:numRef>
          </c:val>
        </c:ser>
        <c:marker val="1"/>
        <c:axId val="93149056"/>
        <c:axId val="93150592"/>
      </c:lineChart>
      <c:catAx>
        <c:axId val="9314905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 i="0"/>
            </a:pPr>
            <a:endParaRPr lang="th-TH"/>
          </a:p>
        </c:txPr>
        <c:crossAx val="93150592"/>
        <c:crosses val="autoZero"/>
        <c:auto val="1"/>
        <c:lblAlgn val="ctr"/>
        <c:lblOffset val="100"/>
      </c:catAx>
      <c:valAx>
        <c:axId val="931505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3149056"/>
        <c:crosses val="autoZero"/>
        <c:crossBetween val="between"/>
        <c:majorUnit val="10"/>
      </c:valAx>
      <c:spPr>
        <a:solidFill>
          <a:srgbClr val="FFFF00"/>
        </a:solidFill>
        <a:ln>
          <a:solidFill>
            <a:srgbClr val="FF0000"/>
          </a:solidFill>
        </a:ln>
      </c:spPr>
    </c:plotArea>
    <c:legend>
      <c:legendPos val="r"/>
      <c:layout/>
      <c:txPr>
        <a:bodyPr/>
        <a:lstStyle/>
        <a:p>
          <a:pPr>
            <a:defRPr sz="1400" b="1"/>
          </a:pPr>
          <a:endParaRPr lang="th-TH"/>
        </a:p>
      </c:txPr>
    </c:legend>
    <c:plotVisOnly val="1"/>
    <c:dispBlanksAs val="zero"/>
  </c:chart>
  <c:txPr>
    <a:bodyPr/>
    <a:lstStyle/>
    <a:p>
      <a:pPr>
        <a:defRPr sz="1800"/>
      </a:pPr>
      <a:endParaRPr lang="th-TH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4FB13F-68E8-48C9-B7F0-9950325F1447}" type="datetimeFigureOut">
              <a:rPr lang="th-TH" smtClean="0"/>
              <a:pPr/>
              <a:t>31/05/58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719E37-5100-437E-A49C-FE59D23BC399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AM_5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169"/>
          <p:cNvSpPr txBox="1">
            <a:spLocks noChangeArrowheads="1"/>
          </p:cNvSpPr>
          <p:nvPr/>
        </p:nvSpPr>
        <p:spPr bwMode="auto">
          <a:xfrm>
            <a:off x="1403350" y="0"/>
            <a:ext cx="6553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h-TH" altLang="th-TH" sz="6600" b="1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6000" b="1" dirty="0">
                <a:solidFill>
                  <a:srgbClr val="FFC000"/>
                </a:solidFill>
              </a:rPr>
              <a:t>กระบวนการดำเนินงาน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ทีมงาน บทบาท หน้าที่ที่ชัดเจน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	ทีมดูแลรักษา (แพทย์ พยาบาล เภสัช </a:t>
            </a:r>
            <a:r>
              <a:rPr lang="en-US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LAB </a:t>
            </a: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ศูนย์องค์รวม)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	ทีมให้คำปรึกษา 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	ทีมป้องกันและติดตามเยี่ยมบ้าน (เครือข่ายผู้ติดเชื้อ เจ้าหน้าที่ สอ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		(</a:t>
            </a:r>
            <a:r>
              <a:rPr lang="th-TH" sz="3200" b="1" dirty="0" err="1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จนท</a:t>
            </a: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กลุ่มเวช)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	คณะกรรมการเอดส์อำเภอ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การประชุม ชี้แจง สร้างความเข้าใจ ทบทวนข้อมูลจากการดำเนินงานที่ผ่านมา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การดำเนินงานตามมาตรฐานต่างๆ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การประสานงาน เชื่อมโยงเครือข่ายต่างๆ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การจัดการระบบข้อมูล การออกแบบบันทึก ทะเบียนผู้ป่วย 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เอกสาร</a:t>
            </a:r>
            <a:endParaRPr lang="th-TH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กระบวนการพัฒนาตามประเด็นปัญหา</a:t>
            </a:r>
            <a:br>
              <a:rPr lang="th-TH" sz="4400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4400" b="1" dirty="0" smtClean="0">
                <a:latin typeface="AngsanaUPC" pitchFamily="18" charset="-34"/>
                <a:cs typeface="AngsanaUPC" pitchFamily="18" charset="-34"/>
              </a:rPr>
              <a:t>เพื่อให้ได้คุณภาพ</a:t>
            </a:r>
            <a:endParaRPr lang="th-TH" sz="44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การประชาสัมพันธ์ และการคัดกรองเพื่อเข้าถึงบริการรักษาที่รวดเร็วโดย</a:t>
            </a:r>
            <a:r>
              <a:rPr lang="th-TH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บูรณา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การร่วมกับการคัดกรองโรคเรื้อรัง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การเชื่อมโยงทีมการดูแลโรค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โดยมีการสื่อสารเชื่อมโยงข้อมูลและปรับการรับยา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และยา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ARV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ในวันเดียวกัน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การประเมินผู้ป่วย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เพื่อรับยา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ARV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ให้ได้ตาม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Guideline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ใหม่ ปี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2558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การทบทวนเรื่องการให้ยาในกลุ่มผู้สูงอาย ผู้ป่วย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menigitis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โดยจัดยาทั้ง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ARV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เป็นแบบ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single pack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/มื้อ และติดตามแบบ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DOT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ให้คำปรึกษ</a:t>
            </a: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า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แก่ญาติและผู้ป่วยให้มีความรู้ความเข้าใจในเรื่องการรับประทานยาและติดตามซักถามทุก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visit</a:t>
            </a:r>
            <a:endParaRPr lang="en-US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กระบวนการพัฒนาตามประเด็นปัญหา</a:t>
            </a:r>
            <a:br>
              <a:rPr lang="th-TH" b="1" dirty="0" smtClean="0">
                <a:latin typeface="AngsanaUPC" pitchFamily="18" charset="-34"/>
                <a:cs typeface="AngsanaUPC" pitchFamily="18" charset="-34"/>
              </a:rPr>
            </a:b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เพื่อให้ได้คุณภาพ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ติดตามการเยี่ยมบ้านโดยทีมรักษาพยาบาลและ ศูนย์องค์รวมในเขตรับผิดชอบตำบลหมู่บ้านของผู้ป่วยให้ติดตามเยี่ยมบ้านต่อเนื่อง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ประสานการส่งต่อข้อมูลให้กับทีม รพสต และ</a:t>
            </a:r>
            <a:r>
              <a:rPr lang="th-TH" sz="32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มอค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ติดตามเยี่ยมผู้ป่วย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สรุปทบทวน </a:t>
            </a:r>
            <a:r>
              <a:rPr lang="en-US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case TB 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ในวาระการประชุม </a:t>
            </a:r>
            <a:r>
              <a:rPr lang="th-TH" sz="32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คป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สอ ทุกเดือนและสรุป การดำเนินงาน </a:t>
            </a:r>
            <a:r>
              <a:rPr lang="en-US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one page 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ส่งผู้บริหารทุกเดือน</a:t>
            </a:r>
          </a:p>
          <a:p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จัดช่องทางและระบบการสื่อสารเพื่อการรักษาต่อเนื่อง และการลดการแพร่กระจายเชื้อ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600200"/>
          </a:xfrm>
        </p:spPr>
        <p:txBody>
          <a:bodyPr/>
          <a:lstStyle/>
          <a:p>
            <a:r>
              <a:rPr lang="th-TH" sz="9600" b="1" dirty="0" smtClean="0">
                <a:solidFill>
                  <a:schemeClr val="tx1"/>
                </a:solidFill>
              </a:rPr>
              <a:t>ผลการดำเนินงาน</a:t>
            </a:r>
            <a:endParaRPr lang="th-TH" sz="9600" b="1" dirty="0">
              <a:solidFill>
                <a:schemeClr val="tx1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55576" y="2780928"/>
            <a:ext cx="7992888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สรุป  </a:t>
            </a:r>
            <a:r>
              <a:rPr lang="th-TH" sz="40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ต.ค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เม.ย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2558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มีผู้ป่วย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TB+HIV  5 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ราย</a:t>
            </a:r>
          </a:p>
          <a:p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เป็นผู้ป่วย </a:t>
            </a:r>
            <a:r>
              <a:rPr lang="en-US" sz="4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TB Pulmonary 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3 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ราย รักษาครบ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cause 1 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ราย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	      </a:t>
            </a:r>
            <a:r>
              <a:rPr lang="en-US" sz="4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en-US" sz="4000" b="1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menining</a:t>
            </a:r>
            <a:r>
              <a:rPr lang="en-US" sz="4000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2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ราย </a:t>
            </a:r>
            <a:endParaRPr lang="th-TH" sz="40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ร้อยละผู้ป่วย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AID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 รายใหม่พบ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OI TB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และผู้ป่วยชีวิตจาก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TB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39552" y="1268760"/>
            <a:ext cx="86409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ร้อยละ</a:t>
            </a: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ร้อยละการคัดกรอง </a:t>
            </a:r>
            <a:r>
              <a:rPr lang="en-US" sz="4800" b="1" dirty="0" smtClean="0"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ในผู้ป่วย </a:t>
            </a:r>
            <a:r>
              <a:rPr lang="en-US" sz="4800" b="1" dirty="0" smtClean="0"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รายใหม่</a:t>
            </a:r>
            <a:endParaRPr lang="th-TH" sz="4800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39552" y="1268760"/>
            <a:ext cx="86409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ร้อยละ</a:t>
            </a:r>
            <a:endParaRPr lang="th-TH" sz="24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4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ร้อยละการเจาะเลือด </a:t>
            </a:r>
            <a:r>
              <a:rPr lang="en-US" sz="4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4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ในผู้ป่วย </a:t>
            </a:r>
            <a:r>
              <a:rPr lang="en-US" sz="4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</a:t>
            </a:r>
            <a:r>
              <a:rPr lang="th-TH" sz="4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รายใหม่</a:t>
            </a:r>
            <a:endParaRPr lang="th-TH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683568" y="1124744"/>
            <a:ext cx="86409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ร้อยละ</a:t>
            </a: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การเจาะเลือด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CD4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และการให้ยา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ARV</a:t>
            </a: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ในผู้ป่วย </a:t>
            </a:r>
            <a:r>
              <a:rPr lang="en-US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TB+HIV</a:t>
            </a:r>
            <a:endParaRPr lang="th-TH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5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683568" y="1124744"/>
            <a:ext cx="86409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ร้อยละ</a:t>
            </a:r>
            <a:endParaRPr lang="th-TH" sz="24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th-TH" sz="4400" b="1" dirty="0" smtClean="0"/>
              <a:t>ร้อยละผู้ป่วย </a:t>
            </a:r>
            <a:r>
              <a:rPr lang="en-US" sz="4400" b="1" dirty="0" smtClean="0"/>
              <a:t>TB+HIV </a:t>
            </a:r>
            <a:r>
              <a:rPr lang="th-TH" sz="4400" b="1" dirty="0" smtClean="0"/>
              <a:t>รับยา </a:t>
            </a:r>
            <a:r>
              <a:rPr lang="en-US" sz="4400" b="1" dirty="0" smtClean="0"/>
              <a:t>ARV</a:t>
            </a:r>
            <a:r>
              <a:rPr lang="th-TH" sz="4400" b="1" dirty="0" smtClean="0"/>
              <a:t>ตามเกณฑ์</a:t>
            </a:r>
            <a:endParaRPr lang="th-TH" sz="4400" b="1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496944" cy="398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899592" y="5805264"/>
            <a:ext cx="662473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**</a:t>
            </a: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หมายเหตุ ปี </a:t>
            </a:r>
            <a:r>
              <a:rPr lang="en-US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2556 </a:t>
            </a: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ผู้ป่วย </a:t>
            </a:r>
            <a:r>
              <a:rPr lang="en-US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CD4&gt; 50 </a:t>
            </a: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เสียชีวิตเนื่องจากมี </a:t>
            </a:r>
            <a:r>
              <a:rPr lang="en-US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OI TB +</a:t>
            </a:r>
            <a:r>
              <a:rPr lang="en-US" sz="24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Toxo</a:t>
            </a:r>
            <a:r>
              <a:rPr lang="en-US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endParaRPr lang="th-TH" sz="24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                     ปี </a:t>
            </a:r>
            <a:r>
              <a:rPr lang="en-US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58 </a:t>
            </a: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มีผู้ป่วย </a:t>
            </a:r>
            <a:r>
              <a:rPr lang="en-US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1 </a:t>
            </a: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ราย </a:t>
            </a:r>
            <a:r>
              <a:rPr lang="en-US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CD4&gt;50</a:t>
            </a:r>
            <a:endParaRPr lang="th-TH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83568" y="1124744"/>
            <a:ext cx="86409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ร้อยละ</a:t>
            </a:r>
            <a:endParaRPr lang="th-TH" sz="24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>
              <a:lnSpc>
                <a:spcPts val="3000"/>
              </a:lnSpc>
            </a:pP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ตาราง </a:t>
            </a:r>
            <a:r>
              <a:rPr lang="en-US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</a:t>
            </a: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แสดงร้อยละของผลการดำเนินงานวัณโรคทุกประเภท</a:t>
            </a:r>
            <a:b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ตามตัวชี้วัดที่ขึ้นทะเบียนรอบ12เดือน (เม.ย.57- มี.ค. 58)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1720481"/>
              </p:ext>
            </p:extLst>
          </p:nvPr>
        </p:nvGraphicFramePr>
        <p:xfrm>
          <a:off x="457200" y="1052513"/>
          <a:ext cx="8229600" cy="5629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0664"/>
                <a:gridCol w="1008112"/>
                <a:gridCol w="4330824"/>
              </a:tblGrid>
              <a:tr h="688839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ตัวชี้วัด</a:t>
                      </a:r>
                      <a:endParaRPr lang="th-TH" sz="2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/>
                        <a:t>เป้าหมายร้อยละ</a:t>
                      </a:r>
                      <a:endParaRPr lang="th-TH" sz="20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/>
                        <a:t>รอบ</a:t>
                      </a:r>
                      <a:r>
                        <a:rPr lang="en-US" sz="2000" dirty="0" smtClean="0"/>
                        <a:t>12</a:t>
                      </a:r>
                      <a:r>
                        <a:rPr lang="th-TH" sz="2000" dirty="0" smtClean="0"/>
                        <a:t>เดือน(คิดเป็นร้อยละ)</a:t>
                      </a:r>
                      <a:endParaRPr lang="th-TH" sz="2000" dirty="0"/>
                    </a:p>
                  </a:txBody>
                  <a:tcPr marT="45716" marB="45716"/>
                </a:tc>
              </a:tr>
              <a:tr h="5747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Success</a:t>
                      </a:r>
                      <a:r>
                        <a:rPr lang="en-US" sz="1400" b="1" baseline="0" dirty="0" smtClean="0"/>
                        <a:t> Rate</a:t>
                      </a:r>
                      <a:endParaRPr lang="th-TH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Gautami" pitchFamily="34" charset="0"/>
                        </a:rPr>
                        <a:t>&gt;</a:t>
                      </a:r>
                      <a:r>
                        <a:rPr lang="en-US" sz="1800" b="1" dirty="0" smtClean="0">
                          <a:latin typeface="Gautami" pitchFamily="34" charset="0"/>
                          <a:cs typeface="Gautami" pitchFamily="34" charset="0"/>
                        </a:rPr>
                        <a:t>90</a:t>
                      </a:r>
                      <a:endParaRPr lang="th-TH" sz="1800" b="1" dirty="0">
                        <a:latin typeface="Gautam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</a:t>
                      </a:r>
                      <a:endParaRPr lang="th-TH" sz="2000" dirty="0"/>
                    </a:p>
                  </a:txBody>
                  <a:tcPr marT="45716" marB="45716"/>
                </a:tc>
              </a:tr>
              <a:tr h="5747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Dead Rate</a:t>
                      </a:r>
                      <a:endParaRPr lang="th-TH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Gautami" pitchFamily="34" charset="0"/>
                        </a:rPr>
                        <a:t>&lt;</a:t>
                      </a:r>
                      <a:r>
                        <a:rPr lang="en-US" sz="1800" b="1" dirty="0" smtClean="0">
                          <a:latin typeface="Gautami" pitchFamily="34" charset="0"/>
                          <a:cs typeface="Gautami" pitchFamily="34" charset="0"/>
                        </a:rPr>
                        <a:t>5</a:t>
                      </a:r>
                      <a:endParaRPr lang="th-TH" sz="1800" b="1" dirty="0">
                        <a:latin typeface="Gautam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th-TH" sz="2000" dirty="0"/>
                    </a:p>
                  </a:txBody>
                  <a:tcPr marT="45716" marB="45716"/>
                </a:tc>
              </a:tr>
              <a:tr h="5747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Case detection Rate</a:t>
                      </a:r>
                      <a:endParaRPr lang="th-TH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Gautami" pitchFamily="34" charset="0"/>
                        </a:rPr>
                        <a:t>≥</a:t>
                      </a:r>
                      <a:r>
                        <a:rPr lang="en-US" sz="1800" b="1" dirty="0" smtClean="0">
                          <a:latin typeface="Gautami" pitchFamily="34" charset="0"/>
                          <a:cs typeface="Gautami" pitchFamily="34" charset="0"/>
                        </a:rPr>
                        <a:t>75</a:t>
                      </a:r>
                      <a:endParaRPr lang="th-TH" sz="1800" b="1" dirty="0">
                        <a:latin typeface="Gautam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N/A</a:t>
                      </a:r>
                      <a:endParaRPr lang="th-TH" sz="2000" dirty="0"/>
                    </a:p>
                  </a:txBody>
                  <a:tcPr marT="45716" marB="45716"/>
                </a:tc>
              </a:tr>
              <a:tr h="57478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Default Rate</a:t>
                      </a:r>
                      <a:endParaRPr lang="th-TH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Gautami" pitchFamily="34" charset="0"/>
                        </a:rPr>
                        <a:t>&lt;</a:t>
                      </a:r>
                      <a:r>
                        <a:rPr lang="en-US" sz="1800" b="1" dirty="0" smtClean="0">
                          <a:latin typeface="Gautami" pitchFamily="34" charset="0"/>
                          <a:cs typeface="Gautami" pitchFamily="34" charset="0"/>
                        </a:rPr>
                        <a:t>3</a:t>
                      </a:r>
                      <a:endParaRPr lang="th-TH" sz="1800" b="1" dirty="0">
                        <a:latin typeface="Gautam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th-TH" sz="2000" dirty="0"/>
                    </a:p>
                  </a:txBody>
                  <a:tcPr marT="45716" marB="45716"/>
                </a:tc>
              </a:tr>
              <a:tr h="68883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DOT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th-TH" sz="1400" b="1" baseline="0" dirty="0" smtClean="0"/>
                        <a:t>กำกับการกินยาโดย</a:t>
                      </a:r>
                      <a:r>
                        <a:rPr lang="th-TH" sz="1400" b="1" baseline="0" dirty="0" err="1" smtClean="0"/>
                        <a:t>จนท</a:t>
                      </a:r>
                      <a:r>
                        <a:rPr lang="th-TH" sz="1400" b="1" baseline="0" dirty="0" smtClean="0"/>
                        <a:t>./</a:t>
                      </a:r>
                      <a:r>
                        <a:rPr lang="th-TH" sz="1400" b="1" baseline="0" dirty="0" err="1" smtClean="0"/>
                        <a:t>อส</a:t>
                      </a:r>
                      <a:r>
                        <a:rPr lang="th-TH" sz="1400" b="1" baseline="0" dirty="0" smtClean="0"/>
                        <a:t>ม.ผู้นำชุมชน</a:t>
                      </a:r>
                      <a:endParaRPr lang="th-TH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Gautami" pitchFamily="34" charset="0"/>
                        </a:rPr>
                        <a:t>&gt;</a:t>
                      </a:r>
                      <a:r>
                        <a:rPr lang="en-US" sz="1800" b="1" dirty="0" smtClean="0">
                          <a:latin typeface="Gautami" pitchFamily="34" charset="0"/>
                          <a:cs typeface="Gautami" pitchFamily="34" charset="0"/>
                        </a:rPr>
                        <a:t>60</a:t>
                      </a:r>
                      <a:endParaRPr lang="th-TH" sz="1800" b="1" dirty="0">
                        <a:latin typeface="Gautam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</a:t>
                      </a:r>
                      <a:endParaRPr lang="th-TH" sz="2000" dirty="0"/>
                    </a:p>
                  </a:txBody>
                  <a:tcPr marT="45716" marB="45716"/>
                </a:tc>
              </a:tr>
              <a:tr h="574783">
                <a:tc>
                  <a:txBody>
                    <a:bodyPr/>
                    <a:lstStyle/>
                    <a:p>
                      <a:r>
                        <a:rPr lang="th-TH" sz="1400" b="1" dirty="0" smtClean="0"/>
                        <a:t>ผู้ป่วยวัณโรคได้รับการตรวจ</a:t>
                      </a:r>
                      <a:r>
                        <a:rPr lang="en-US" sz="1400" b="1" dirty="0" smtClean="0"/>
                        <a:t>HIV</a:t>
                      </a:r>
                      <a:endParaRPr lang="th-TH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Gautami" pitchFamily="34" charset="0"/>
                        </a:rPr>
                        <a:t>&gt;</a:t>
                      </a:r>
                      <a:r>
                        <a:rPr lang="en-US" sz="1800" b="1" dirty="0" smtClean="0">
                          <a:latin typeface="Gautami" pitchFamily="34" charset="0"/>
                          <a:cs typeface="Gautami" pitchFamily="34" charset="0"/>
                        </a:rPr>
                        <a:t>95</a:t>
                      </a:r>
                      <a:endParaRPr lang="th-TH" sz="1800" b="1" dirty="0">
                        <a:latin typeface="Gautam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th-TH" sz="2000" dirty="0"/>
                    </a:p>
                  </a:txBody>
                  <a:tcPr marT="45716" marB="45716"/>
                </a:tc>
              </a:tr>
              <a:tr h="688839">
                <a:tc>
                  <a:txBody>
                    <a:bodyPr/>
                    <a:lstStyle/>
                    <a:p>
                      <a:r>
                        <a:rPr lang="th-TH" sz="1400" b="1" dirty="0" smtClean="0"/>
                        <a:t>ผู้ติดเชื้อ</a:t>
                      </a:r>
                      <a:r>
                        <a:rPr lang="en-US" sz="1400" b="1" dirty="0" smtClean="0"/>
                        <a:t>HIV </a:t>
                      </a:r>
                      <a:r>
                        <a:rPr lang="th-TH" sz="1400" b="1" dirty="0" smtClean="0"/>
                        <a:t>ได้รับการคัดกรองวัณโรค</a:t>
                      </a:r>
                      <a:endParaRPr lang="th-TH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Gautami" pitchFamily="34" charset="0"/>
                          <a:cs typeface="Gautami" pitchFamily="34" charset="0"/>
                        </a:rPr>
                        <a:t>100</a:t>
                      </a:r>
                      <a:endParaRPr lang="th-TH" sz="1800" b="1" dirty="0">
                        <a:latin typeface="Gautam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th-TH" sz="2000" dirty="0"/>
                    </a:p>
                  </a:txBody>
                  <a:tcPr marT="45716" marB="45716"/>
                </a:tc>
              </a:tr>
              <a:tr h="688839">
                <a:tc>
                  <a:txBody>
                    <a:bodyPr/>
                    <a:lstStyle/>
                    <a:p>
                      <a:r>
                        <a:rPr lang="th-TH" sz="1400" b="1" dirty="0" smtClean="0"/>
                        <a:t>ผู้ป่วยวัณโรคที่ติดเชื้อ</a:t>
                      </a:r>
                      <a:r>
                        <a:rPr lang="en-US" sz="1400" b="1" dirty="0" smtClean="0"/>
                        <a:t>HIV</a:t>
                      </a:r>
                      <a:r>
                        <a:rPr lang="th-TH" sz="1400" b="1" dirty="0" smtClean="0"/>
                        <a:t>ได้รับยาต้าน</a:t>
                      </a:r>
                      <a:r>
                        <a:rPr lang="th-TH" sz="1400" b="1" dirty="0" err="1" smtClean="0"/>
                        <a:t>ไวรัส</a:t>
                      </a:r>
                      <a:endParaRPr lang="th-TH" sz="1400" b="1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latin typeface="Gautami" pitchFamily="34" charset="0"/>
                        </a:rPr>
                        <a:t>≥</a:t>
                      </a:r>
                      <a:r>
                        <a:rPr lang="en-US" sz="1800" b="1" dirty="0" smtClean="0">
                          <a:latin typeface="Gautami" pitchFamily="34" charset="0"/>
                          <a:cs typeface="Gautami" pitchFamily="34" charset="0"/>
                        </a:rPr>
                        <a:t>75</a:t>
                      </a:r>
                      <a:endParaRPr lang="th-TH" sz="1800" b="1" dirty="0">
                        <a:latin typeface="Gautami" pitchFamily="34" charset="0"/>
                      </a:endParaRP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th-TH" sz="2000" dirty="0"/>
                    </a:p>
                  </a:txBody>
                  <a:tcPr marT="45716" marB="45716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895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sz="6000" b="1" dirty="0" err="1" smtClean="0">
                <a:solidFill>
                  <a:srgbClr val="FF0000"/>
                </a:solidFill>
              </a:rPr>
              <a:t>พันธ</a:t>
            </a:r>
            <a:r>
              <a:rPr lang="th-TH" sz="6000" b="1" dirty="0" smtClean="0">
                <a:solidFill>
                  <a:srgbClr val="FF0000"/>
                </a:solidFill>
              </a:rPr>
              <a:t>กิจ</a:t>
            </a:r>
            <a:endParaRPr lang="th-TH" sz="6000" b="1" dirty="0">
              <a:solidFill>
                <a:srgbClr val="FF0000"/>
              </a:solidFill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ให้บริการด้านการรักษา ป้องกัน ฟื้นฟู แบบองค์รวม</a:t>
            </a:r>
          </a:p>
          <a:p>
            <a:pPr>
              <a:defRPr/>
            </a:pP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ส่งเสริมการอยู่ร่วมกันของผู้ป่วยเอดส์ และคนในชุมชน</a:t>
            </a:r>
          </a:p>
          <a:p>
            <a:pPr>
              <a:defRPr/>
            </a:pP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ลดจำนวนผู้ติดเชื้อ รายใหม่ โดยใช้กระบวนการมีส่วนร่วมของชุมชน</a:t>
            </a:r>
          </a:p>
          <a:p>
            <a:pPr>
              <a:defRPr/>
            </a:pPr>
            <a:r>
              <a:rPr lang="th-TH" sz="40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สร้างเครือข่ายในการดูแลและป้องกันเอดส์ทั้งในระดับบุคคล ครอบครัว ชุมชน ร่วมกับองค์กรการป้องกันเอดส์ในอำเภอ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8850" cy="8509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th-TH" altLang="th-TH" sz="2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แสดงอัตราการตรวจพบผู้ป่วยวัณโรคทุกประเภทและ</a:t>
            </a:r>
            <a:br>
              <a:rPr lang="th-TH" altLang="th-TH" sz="2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2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ผู้ป่วยวัณโรคเสหะพบเชื้อรายใหม่ รอบ</a:t>
            </a:r>
            <a:r>
              <a:rPr lang="en-US" altLang="th-TH" sz="2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12</a:t>
            </a:r>
            <a:r>
              <a:rPr lang="th-TH" altLang="th-TH" sz="2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เดือน (เม.ย.57- มี.ค.58) อำเภอสบปราบ จังหวัดลำปาง</a:t>
            </a:r>
          </a:p>
        </p:txBody>
      </p:sp>
      <p:graphicFrame>
        <p:nvGraphicFramePr>
          <p:cNvPr id="2" name="แผนภูมิ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74062975"/>
              </p:ext>
            </p:extLst>
          </p:nvPr>
        </p:nvGraphicFramePr>
        <p:xfrm>
          <a:off x="323850" y="1463576"/>
          <a:ext cx="8640763" cy="487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971600" y="1301116"/>
            <a:ext cx="18272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h-TH" sz="1800" b="1" dirty="0">
                <a:solidFill>
                  <a:srgbClr val="002060"/>
                </a:solidFill>
              </a:rPr>
              <a:t>ต่อแสนประชากร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0704" y="6343292"/>
            <a:ext cx="520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ที่มา</a:t>
            </a:r>
            <a:r>
              <a:rPr lang="en-US" sz="2400" dirty="0" smtClean="0"/>
              <a:t>:</a:t>
            </a:r>
            <a:r>
              <a:rPr lang="th-TH" sz="2400" dirty="0" smtClean="0"/>
              <a:t>ทะเบียนผู้ป่วยวัณโรค อำเภอสบปราบ</a:t>
            </a:r>
            <a:endParaRPr lang="th-TH" sz="2400" dirty="0"/>
          </a:p>
        </p:txBody>
      </p:sp>
    </p:spTree>
    <p:extLst>
      <p:ext uri="{BB962C8B-B14F-4D97-AF65-F5344CB8AC3E}">
        <p14:creationId xmlns="" xmlns:p14="http://schemas.microsoft.com/office/powerpoint/2010/main" val="31374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640"/>
            <a:ext cx="9036050" cy="936104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endParaRPr lang="en-US" altLang="th-TH" b="1" dirty="0" smtClean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th-TH" sz="2800" b="1" dirty="0" smtClean="0">
                <a:solidFill>
                  <a:schemeClr val="tx1"/>
                </a:solidFill>
              </a:rPr>
              <a:t>-</a:t>
            </a:r>
            <a:r>
              <a:rPr lang="th-TH" altLang="th-TH" sz="2800" b="1" dirty="0" smtClean="0">
                <a:solidFill>
                  <a:schemeClr val="tx1"/>
                </a:solidFill>
              </a:rPr>
              <a:t> ประชุมชี้แจงแนวทางการดำเนินงานให้กับ จน</a:t>
            </a:r>
            <a:r>
              <a:rPr lang="th-TH" altLang="th-TH" sz="2800" b="1" dirty="0" err="1" smtClean="0">
                <a:solidFill>
                  <a:schemeClr val="tx1"/>
                </a:solidFill>
              </a:rPr>
              <a:t>ท.สา</a:t>
            </a:r>
            <a:r>
              <a:rPr lang="th-TH" altLang="th-TH" sz="2800" b="1" dirty="0" smtClean="0">
                <a:solidFill>
                  <a:schemeClr val="tx1"/>
                </a:solidFill>
              </a:rPr>
              <a:t>ธารณสุขอำเภอสบปราบ ,</a:t>
            </a:r>
            <a:r>
              <a:rPr lang="th-TH" altLang="th-TH" sz="2800" b="1" dirty="0" err="1" smtClean="0">
                <a:solidFill>
                  <a:schemeClr val="tx1"/>
                </a:solidFill>
              </a:rPr>
              <a:t>อส</a:t>
            </a:r>
            <a:r>
              <a:rPr lang="th-TH" altLang="th-TH" sz="2800" b="1" dirty="0" smtClean="0">
                <a:solidFill>
                  <a:schemeClr val="tx1"/>
                </a:solidFill>
              </a:rPr>
              <a:t>ม.</a:t>
            </a:r>
          </a:p>
          <a:p>
            <a:pPr marL="0" indent="0" eaLnBrk="1" hangingPunct="1">
              <a:buFontTx/>
              <a:buNone/>
            </a:pPr>
            <a:endParaRPr lang="th-TH" altLang="th-TH" b="1" dirty="0" smtClean="0">
              <a:solidFill>
                <a:schemeClr val="tx1"/>
              </a:solidFill>
            </a:endParaRPr>
          </a:p>
        </p:txBody>
      </p:sp>
      <p:pic>
        <p:nvPicPr>
          <p:cNvPr id="5" name="รูปภาพ 4" descr="FB_IMG_14229742140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3236912" cy="242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รูปภาพ 5" descr="FB_IMG_142297424147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06" y="1484784"/>
            <a:ext cx="3236912" cy="242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รูปภาพ 6" descr="FB_IMG_142297421783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3236912" cy="242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รูปภาพ 7" descr="FB_IMG_142328326686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48320"/>
            <a:ext cx="3236912" cy="2427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7740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388" y="1600200"/>
            <a:ext cx="8856662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th-TH" sz="2800" b="1" dirty="0" smtClean="0">
                <a:solidFill>
                  <a:schemeClr val="tx1"/>
                </a:solidFill>
              </a:rPr>
              <a:t>-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มีการจัดการประชุมทีมเพื่อติดตาม</a:t>
            </a:r>
          </a:p>
          <a:p>
            <a:pPr marL="0" indent="0">
              <a:buFontTx/>
              <a:buNone/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ความก้าวหน้าการดำเนิน</a:t>
            </a:r>
          </a:p>
          <a:p>
            <a:pPr marL="0" indent="0">
              <a:buFontTx/>
              <a:buNone/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งานวัณโรค และผู้ป่วย </a:t>
            </a:r>
            <a:r>
              <a:rPr lang="en-US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และนำเสนอ</a:t>
            </a:r>
          </a:p>
          <a:p>
            <a:pPr marL="0" indent="0">
              <a:buFontTx/>
              <a:buNone/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ข้อมูลในการประชุมทีม</a:t>
            </a:r>
            <a:r>
              <a:rPr lang="en-US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PCT, SRRT,</a:t>
            </a:r>
          </a:p>
          <a:p>
            <a:pPr marL="0" indent="0">
              <a:buFontTx/>
              <a:buNone/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คป</a:t>
            </a:r>
            <a:r>
              <a:rPr lang="th-TH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สอ., คณะกรรมการดำเนินงาน </a:t>
            </a:r>
            <a:r>
              <a:rPr lang="en-US" sz="36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HIV</a:t>
            </a:r>
            <a:endParaRPr lang="th-TH" sz="36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>
              <a:defRPr/>
            </a:pPr>
            <a:endParaRPr lang="th-TH" sz="2000" b="1" dirty="0">
              <a:solidFill>
                <a:schemeClr val="tx1"/>
              </a:solidFill>
            </a:endParaRPr>
          </a:p>
        </p:txBody>
      </p:sp>
      <p:pic>
        <p:nvPicPr>
          <p:cNvPr id="5123" name="Picture 2" descr="C:\Users\WIN7\Desktop\C360_2015-04-27-22-24-17-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8800"/>
            <a:ext cx="324008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087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457200" indent="-457200" eaLnBrk="1" hangingPunct="1">
              <a:lnSpc>
                <a:spcPts val="4000"/>
              </a:lnSpc>
            </a:pPr>
            <a:r>
              <a:rPr lang="th-TH" altLang="th-TH" sz="3200" b="1" dirty="0" smtClean="0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rPr>
              <a:t>ประชุมทีม </a:t>
            </a:r>
            <a:r>
              <a:rPr lang="en-US" altLang="th-TH" sz="3200" b="1" dirty="0" smtClean="0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rPr>
              <a:t>TB HIV </a:t>
            </a:r>
            <a:r>
              <a:rPr lang="th-TH" altLang="th-TH" sz="3200" b="1" dirty="0" smtClean="0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rPr>
              <a:t>และนำเสนอข้อมูลในวาระการประชุมตางๆ</a:t>
            </a:r>
            <a:endParaRPr lang="th-TH" altLang="th-TH" sz="3600" b="1" dirty="0" smtClean="0">
              <a:solidFill>
                <a:srgbClr val="3333FF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1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388" y="981075"/>
            <a:ext cx="8964612" cy="5616575"/>
          </a:xfrm>
        </p:spPr>
        <p:txBody>
          <a:bodyPr/>
          <a:lstStyle/>
          <a:p>
            <a:pPr>
              <a:defRPr/>
            </a:pPr>
            <a:endParaRPr lang="th-TH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th-TH" b="1" dirty="0" smtClean="0">
                <a:solidFill>
                  <a:schemeClr val="tx1"/>
                </a:solidFill>
              </a:rPr>
              <a:t>มี</a:t>
            </a:r>
            <a:r>
              <a:rPr lang="th-TH" b="1" dirty="0">
                <a:solidFill>
                  <a:schemeClr val="tx1"/>
                </a:solidFill>
              </a:rPr>
              <a:t>ห้องปฏิบัติการ (</a:t>
            </a:r>
            <a:r>
              <a:rPr lang="en-US" b="1" dirty="0">
                <a:solidFill>
                  <a:schemeClr val="tx1"/>
                </a:solidFill>
              </a:rPr>
              <a:t>lab</a:t>
            </a:r>
            <a:r>
              <a:rPr lang="th-TH" b="1" dirty="0">
                <a:solidFill>
                  <a:schemeClr val="tx1"/>
                </a:solidFill>
              </a:rPr>
              <a:t>) ที่ </a:t>
            </a:r>
            <a:r>
              <a:rPr lang="th-TH" b="1" dirty="0" smtClean="0">
                <a:solidFill>
                  <a:schemeClr val="tx1"/>
                </a:solidFill>
              </a:rPr>
              <a:t>  </a:t>
            </a:r>
            <a:r>
              <a:rPr lang="th-TH" b="1" dirty="0">
                <a:solidFill>
                  <a:schemeClr val="tx1"/>
                </a:solidFill>
              </a:rPr>
              <a:t>“ผ่านการประเมิน</a:t>
            </a:r>
            <a:r>
              <a:rPr lang="th-TH" b="1" dirty="0" smtClean="0">
                <a:solidFill>
                  <a:schemeClr val="tx1"/>
                </a:solidFill>
              </a:rPr>
              <a:t>คุณภาพ    (</a:t>
            </a:r>
            <a:r>
              <a:rPr lang="en-US" b="1" dirty="0" smtClean="0">
                <a:solidFill>
                  <a:schemeClr val="tx1"/>
                </a:solidFill>
              </a:rPr>
              <a:t>QA</a:t>
            </a:r>
            <a:r>
              <a:rPr lang="th-TH" b="1" dirty="0">
                <a:solidFill>
                  <a:schemeClr val="tx1"/>
                </a:solidFill>
              </a:rPr>
              <a:t>/</a:t>
            </a:r>
            <a:r>
              <a:rPr lang="en-US" b="1" dirty="0" smtClean="0">
                <a:solidFill>
                  <a:schemeClr val="tx1"/>
                </a:solidFill>
              </a:rPr>
              <a:t>LAB</a:t>
            </a:r>
            <a:r>
              <a:rPr lang="th-TH" b="1" dirty="0" smtClean="0">
                <a:solidFill>
                  <a:schemeClr val="tx1"/>
                </a:solidFill>
              </a:rPr>
              <a:t>)”</a:t>
            </a:r>
            <a:endParaRPr lang="th-TH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th-TH" b="1" dirty="0">
                <a:solidFill>
                  <a:schemeClr val="tx1"/>
                </a:solidFill>
              </a:rPr>
              <a:t>จุดเก็บเสมหะที่แยกเฉพาะ</a:t>
            </a:r>
            <a:r>
              <a:rPr lang="th-TH" b="1" dirty="0" smtClean="0">
                <a:solidFill>
                  <a:schemeClr val="tx1"/>
                </a:solidFill>
              </a:rPr>
              <a:t>,   </a:t>
            </a:r>
            <a:r>
              <a:rPr lang="th-TH" b="1" dirty="0">
                <a:solidFill>
                  <a:schemeClr val="tx1"/>
                </a:solidFill>
              </a:rPr>
              <a:t>อากาศถ่ายเท,แสงแดดส่องถึง</a:t>
            </a:r>
          </a:p>
          <a:p>
            <a:pPr marL="0" indent="0">
              <a:buNone/>
              <a:defRPr/>
            </a:pPr>
            <a:endParaRPr lang="th-TH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th-TH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th-TH" sz="2400" b="1" dirty="0">
              <a:solidFill>
                <a:schemeClr val="tx1"/>
              </a:solidFill>
            </a:endParaRPr>
          </a:p>
        </p:txBody>
      </p:sp>
      <p:pic>
        <p:nvPicPr>
          <p:cNvPr id="6148" name="Picture 2" descr="C:\Users\WIN7\Desktop\C360_2015-04-27-22-05-02-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4210135" cy="313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WIN7\Desktop\C360_2015-04-28-08-17-06-6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429000"/>
            <a:ext cx="38877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48842"/>
            <a:ext cx="6912768" cy="100811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457200" indent="-457200" eaLnBrk="1" hangingPunct="1">
              <a:lnSpc>
                <a:spcPts val="4000"/>
              </a:lnSpc>
              <a:buFont typeface="Arial" pitchFamily="34" charset="0"/>
              <a:buChar char="•"/>
            </a:pPr>
            <a:r>
              <a:rPr lang="th-TH" altLang="th-TH" sz="3200" b="1" dirty="0" smtClean="0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altLang="th-TH" sz="3200" b="1" dirty="0" smtClean="0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3200" b="1" dirty="0" smtClean="0">
                <a:solidFill>
                  <a:srgbClr val="3333FF"/>
                </a:solidFill>
                <a:latin typeface="AngsanaUPC" pitchFamily="18" charset="-34"/>
                <a:cs typeface="AngsanaUPC" pitchFamily="18" charset="-34"/>
              </a:rPr>
              <a:t>มีการจัดระบบการป้องกันการแพร่กระจายเชื้อ</a:t>
            </a:r>
          </a:p>
        </p:txBody>
      </p:sp>
    </p:spTree>
    <p:extLst>
      <p:ext uri="{BB962C8B-B14F-4D97-AF65-F5344CB8AC3E}">
        <p14:creationId xmlns="" xmlns:p14="http://schemas.microsoft.com/office/powerpoint/2010/main" val="9179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ตัวแทนเนื้อหา 2"/>
          <p:cNvSpPr>
            <a:spLocks noGrp="1"/>
          </p:cNvSpPr>
          <p:nvPr>
            <p:ph idx="1"/>
          </p:nvPr>
        </p:nvSpPr>
        <p:spPr>
          <a:xfrm>
            <a:off x="179388" y="1196975"/>
            <a:ext cx="8507412" cy="5472113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th-TH" sz="2400" b="1" dirty="0" smtClean="0">
                <a:solidFill>
                  <a:schemeClr val="tx1"/>
                </a:solidFill>
              </a:rPr>
              <a:t> มีบริการ “ช่องทางด่วนพิเศษ” </a:t>
            </a:r>
          </a:p>
          <a:p>
            <a:pPr marL="0" indent="0">
              <a:buFontTx/>
              <a:buNone/>
            </a:pPr>
            <a:r>
              <a:rPr lang="th-TH" sz="2400" b="1" dirty="0" smtClean="0">
                <a:solidFill>
                  <a:schemeClr val="tx1"/>
                </a:solidFill>
              </a:rPr>
              <a:t>(เดินตามเส้นทึบสีเหลือง) </a:t>
            </a:r>
          </a:p>
          <a:p>
            <a:pPr marL="0" indent="0">
              <a:buFontTx/>
              <a:buNone/>
            </a:pPr>
            <a:r>
              <a:rPr lang="th-TH" sz="2400" b="1" dirty="0" smtClean="0">
                <a:solidFill>
                  <a:schemeClr val="tx1"/>
                </a:solidFill>
              </a:rPr>
              <a:t>สำหรับ ส่งต่อ “คลินิกวัณโรค” </a:t>
            </a:r>
          </a:p>
          <a:p>
            <a:pPr marL="0" indent="0">
              <a:buFontTx/>
              <a:buNone/>
            </a:pPr>
            <a:r>
              <a:rPr lang="th-TH" sz="2400" b="1" dirty="0" smtClean="0">
                <a:solidFill>
                  <a:schemeClr val="tx1"/>
                </a:solidFill>
              </a:rPr>
              <a:t>และหอผู้ป่วยใน (ห้องแยกโรค)</a:t>
            </a:r>
          </a:p>
        </p:txBody>
      </p:sp>
      <p:pic>
        <p:nvPicPr>
          <p:cNvPr id="7172" name="Picture 2" descr="C:\Users\WIN7\Desktop\C360_2015-04-27-22-09-17-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2924175"/>
            <a:ext cx="4176712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Users\WIN7\Desktop\C360_2015-04-28-08-16-43-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5513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31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250"/>
            <a:ext cx="8507413" cy="5649913"/>
          </a:xfrm>
        </p:spPr>
        <p:txBody>
          <a:bodyPr/>
          <a:lstStyle/>
          <a:p>
            <a:pPr>
              <a:defRPr/>
            </a:pPr>
            <a:endParaRPr lang="th-TH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th-TH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th-TH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มีจุดคัดกรอง</a:t>
            </a:r>
          </a:p>
          <a:p>
            <a:pPr marL="0" indent="0">
              <a:buFontTx/>
              <a:buNone/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 และซักประวัติเฉพาะ </a:t>
            </a:r>
          </a:p>
          <a:p>
            <a:pPr marL="0" indent="0">
              <a:buFontTx/>
              <a:buNone/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ผู้ป่วยโรคทางเดินหายใจ</a:t>
            </a:r>
          </a:p>
          <a:p>
            <a:pPr marL="0" indent="0">
              <a:buFontTx/>
              <a:buNone/>
              <a:defRPr/>
            </a:pPr>
            <a:r>
              <a:rPr lang="th-TH" sz="4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/ ผู้มีอาการสงสัยวัณโรค</a:t>
            </a:r>
            <a:endParaRPr lang="th-TH" sz="4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196" name="Picture 2" descr="C:\Users\WIN7\Desktop\C360_2015-04-27-22-14-20-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49275"/>
            <a:ext cx="46085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09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981075"/>
            <a:ext cx="5626968" cy="51450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th-TH" sz="2800" b="1" dirty="0" smtClean="0"/>
          </a:p>
          <a:p>
            <a:pPr marL="0" indent="0">
              <a:buFontTx/>
              <a:buNone/>
              <a:defRPr/>
            </a:pPr>
            <a:endParaRPr lang="th-TH" sz="2800" b="1" dirty="0"/>
          </a:p>
          <a:p>
            <a:pPr marL="0" indent="0">
              <a:buFontTx/>
              <a:buNone/>
              <a:defRPr/>
            </a:pPr>
            <a:r>
              <a:rPr lang="th-TH" sz="2800" b="1" dirty="0" smtClean="0"/>
              <a:t>-</a:t>
            </a:r>
            <a:r>
              <a:rPr lang="th-TH" sz="3200" b="1" dirty="0" smtClean="0">
                <a:solidFill>
                  <a:schemeClr val="tx1"/>
                </a:solidFill>
              </a:rPr>
              <a:t>จัดทำสัญลักษณ์ </a:t>
            </a:r>
          </a:p>
          <a:p>
            <a:pPr marL="0" indent="0">
              <a:buFontTx/>
              <a:buNone/>
              <a:defRPr/>
            </a:pPr>
            <a:r>
              <a:rPr lang="th-TH" sz="3200" b="1" dirty="0" smtClean="0">
                <a:solidFill>
                  <a:schemeClr val="tx1"/>
                </a:solidFill>
              </a:rPr>
              <a:t> ติดที่ </a:t>
            </a:r>
            <a:r>
              <a:rPr lang="en-US" sz="3200" b="1" dirty="0" smtClean="0">
                <a:solidFill>
                  <a:schemeClr val="tx1"/>
                </a:solidFill>
              </a:rPr>
              <a:t>OPD Card</a:t>
            </a:r>
          </a:p>
          <a:p>
            <a:pPr marL="0" indent="0">
              <a:buFontTx/>
              <a:buNone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</a:rPr>
              <a:t>เพื่อบริการที่รวดเร็ว</a:t>
            </a:r>
            <a:endParaRPr lang="th-TH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th-TH" sz="2800" b="1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720850"/>
            <a:ext cx="52244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897188"/>
            <a:ext cx="1865312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4017963" y="3860800"/>
            <a:ext cx="4667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IC  REALTIME    </a:t>
            </a:r>
            <a:r>
              <a:rPr lang="th-TH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 </a:t>
            </a:r>
            <a:r>
              <a:rPr lang="th-TH" sz="3200" b="1" dirty="0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  <a:t>ย่อมาจาก</a:t>
            </a:r>
            <a:r>
              <a:rPr lang="th-TH" sz="32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   </a:t>
            </a:r>
            <a:r>
              <a:rPr lang="en-US" sz="32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  Infection  Control  </a:t>
            </a:r>
            <a:r>
              <a:rPr lang="en-US" sz="3200" b="1" dirty="0" err="1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Realtime</a:t>
            </a:r>
            <a:endParaRPr lang="en-US" sz="3200" b="1" dirty="0">
              <a:solidFill>
                <a:srgbClr val="002060"/>
              </a:solidFill>
              <a:latin typeface="LilyUPC" pitchFamily="34" charset="-34"/>
              <a:cs typeface="LilyUPC" pitchFamily="34" charset="-34"/>
            </a:endParaRPr>
          </a:p>
          <a:p>
            <a:pPr eaLnBrk="1" hangingPunct="1"/>
            <a:r>
              <a:rPr lang="th-TH" sz="3200" b="1" dirty="0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  <a:t>หมายถึง</a:t>
            </a:r>
            <a:r>
              <a:rPr lang="th-TH" sz="3200" b="1" dirty="0">
                <a:solidFill>
                  <a:srgbClr val="002060"/>
                </a:solidFill>
                <a:latin typeface="LilyUPC" pitchFamily="34" charset="-34"/>
                <a:cs typeface="LilyUPC" pitchFamily="34" charset="-34"/>
              </a:rPr>
              <a:t>  ระยะเวลาปัจจุบันที่ควบคุมเชื้อ  </a:t>
            </a:r>
          </a:p>
        </p:txBody>
      </p:sp>
    </p:spTree>
    <p:extLst>
      <p:ext uri="{BB962C8B-B14F-4D97-AF65-F5344CB8AC3E}">
        <p14:creationId xmlns="" xmlns:p14="http://schemas.microsoft.com/office/powerpoint/2010/main" val="27837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algn="l"/>
            <a:r>
              <a:rPr lang="th-TH" sz="1800" b="1" u="sng" smtClean="0">
                <a:solidFill>
                  <a:srgbClr val="000099"/>
                </a:solidFill>
              </a:rPr>
              <a:t>ตัวอย่าง</a:t>
            </a:r>
            <a:r>
              <a:rPr lang="th-TH" sz="1800" b="1" smtClean="0">
                <a:solidFill>
                  <a:srgbClr val="000099"/>
                </a:solidFill>
              </a:rPr>
              <a:t> สัญลักษณ์ติด</a:t>
            </a:r>
            <a:r>
              <a:rPr lang="en-US" sz="1800" b="1" smtClean="0">
                <a:solidFill>
                  <a:srgbClr val="000099"/>
                </a:solidFill>
              </a:rPr>
              <a:t>OPD Card</a:t>
            </a:r>
            <a:br>
              <a:rPr lang="en-US" sz="1800" b="1" smtClean="0">
                <a:solidFill>
                  <a:srgbClr val="000099"/>
                </a:solidFill>
              </a:rPr>
            </a:br>
            <a:r>
              <a:rPr lang="th-TH" sz="1800" b="1" smtClean="0">
                <a:solidFill>
                  <a:srgbClr val="000099"/>
                </a:solidFill>
              </a:rPr>
              <a:t>สำหรับผู้ป่วยวัณโรคที่ต้องใช้ “ช่องทางด่วนพิเศษ”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23" y="1600200"/>
            <a:ext cx="5455954" cy="452596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5148263" y="2989263"/>
            <a:ext cx="1944687" cy="4810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th-TH" dirty="0"/>
              <a:t>ลบ</a:t>
            </a:r>
          </a:p>
        </p:txBody>
      </p:sp>
    </p:spTree>
    <p:extLst>
      <p:ext uri="{BB962C8B-B14F-4D97-AF65-F5344CB8AC3E}">
        <p14:creationId xmlns="" xmlns:p14="http://schemas.microsoft.com/office/powerpoint/2010/main" val="2773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smtClean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h-TH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มีคลังยาที่เก็บรักษา</a:t>
            </a:r>
          </a:p>
          <a:p>
            <a:pPr marL="0" indent="0">
              <a:buFontTx/>
              <a:buNone/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ยาวัณโรคและยา </a:t>
            </a:r>
            <a:r>
              <a:rPr lang="en-US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ARV </a:t>
            </a: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อย่างมี</a:t>
            </a:r>
          </a:p>
          <a:p>
            <a:pPr marL="0" indent="0">
              <a:buFontTx/>
              <a:buNone/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คุณภาพและมียาเพียงพอ </a:t>
            </a:r>
            <a:endParaRPr lang="th-TH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FontTx/>
              <a:buNone/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-</a:t>
            </a: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มีการจัดยา</a:t>
            </a: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แบบ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single pack </a:t>
            </a:r>
          </a:p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- </a:t>
            </a: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มีตัวอย่างภาพอาการแพ้ยาหรือ</a:t>
            </a:r>
          </a:p>
          <a:p>
            <a:pPr marL="0" indent="0">
              <a:buFontTx/>
              <a:buNone/>
              <a:defRPr/>
            </a:pP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ข้างเคียงของยา</a:t>
            </a:r>
          </a:p>
          <a:p>
            <a:pPr marL="0" indent="0">
              <a:buFontTx/>
              <a:buChar char="-"/>
              <a:defRPr/>
            </a:pP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ในกลุ่มผู้ป่วยสูงอายุมี </a:t>
            </a:r>
            <a:r>
              <a:rPr lang="en-US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Sticker </a:t>
            </a:r>
            <a:r>
              <a:rPr lang="en-US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i</a:t>
            </a:r>
            <a:endParaRPr lang="en-US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  <a:defRPr/>
            </a:pPr>
            <a:r>
              <a:rPr lang="th-TH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รูปภาพเพื่อสื่อความหมายการรับ</a:t>
            </a:r>
            <a:endParaRPr lang="en-US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FontTx/>
              <a:buNone/>
              <a:defRPr/>
            </a:pPr>
            <a:r>
              <a:rPr lang="th-TH" sz="24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ประทานยาแต่ละมื้อ</a:t>
            </a:r>
            <a:endParaRPr lang="th-TH" sz="24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2292" name="Picture 2" descr="C:\Users\WIN7\Desktop\C360_2015-04-27-22-05-44-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12875"/>
            <a:ext cx="511333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89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649288"/>
          </a:xfrm>
        </p:spPr>
        <p:txBody>
          <a:bodyPr/>
          <a:lstStyle/>
          <a:p>
            <a:pPr algn="l"/>
            <a:r>
              <a:rPr lang="th-TH" sz="3600" b="1" dirty="0" smtClean="0"/>
              <a:t>ผังเส้นทางเดินผู้ป่วยวัณโรค “ช่องทางด่วนพิเศษ” ในโรงพยาบาล</a:t>
            </a:r>
          </a:p>
        </p:txBody>
      </p:sp>
      <p:pic>
        <p:nvPicPr>
          <p:cNvPr id="14339" name="Picture 4" descr="F:\HQTBC\TB wa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052513"/>
            <a:ext cx="8856663" cy="5472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32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577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sz="3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การให้บริการการดูแลรักษาผู้ติดเชื้อ อย่างมีคุณภาพและส่งเสริมการอยู่ร่วมกันของผู้ป่วยเอดส์ ครอบครัวและชุมชน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การส่งเสริมการรับคำปรึกษาอย่างสมัครใจ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การพัฒนาศักยภาพการบุคลากรการให้คำปรึกษา การดูแล รักษาผู้ป่วย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การพัฒนาศักยภาพผู้ติดเชื้อในการดูแลตนเอง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พัฒนาเครือข่ายการดำเนินงานเอดส์ในอำเภอ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ลดจำนวนผู้ติดเชื้อรายใหม่ โดยใช้กระบวนการมีส่วนร่วม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600" b="1" dirty="0" smtClean="0">
                <a:solidFill>
                  <a:schemeClr val="tx1"/>
                </a:solidFill>
              </a:rPr>
              <a:t>การจัดการข้อมูลการดำเนินงานอย่างมีประสิทธิภาพ</a:t>
            </a:r>
          </a:p>
          <a:p>
            <a:pPr eaLnBrk="1" hangingPunct="1">
              <a:lnSpc>
                <a:spcPct val="90000"/>
              </a:lnSpc>
              <a:defRPr/>
            </a:pPr>
            <a:endParaRPr lang="th-TH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dirty="0" smtClean="0"/>
          </a:p>
          <a:p>
            <a:pPr eaLnBrk="1" hangingPunct="1">
              <a:lnSpc>
                <a:spcPct val="90000"/>
              </a:lnSpc>
              <a:defRPr/>
            </a:pPr>
            <a:endParaRPr lang="th-TH" dirty="0" smtClean="0"/>
          </a:p>
        </p:txBody>
      </p:sp>
      <p:sp>
        <p:nvSpPr>
          <p:cNvPr id="16077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rgbClr val="FFC000"/>
                </a:solidFill>
              </a:rPr>
              <a:t>นโยบายการดำเนินงาน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th-TH" b="1" smtClean="0">
                <a:latin typeface="TH SarabunPSK" pitchFamily="34" charset="-34"/>
                <a:cs typeface="TH SarabunPSK" pitchFamily="34" charset="-34"/>
              </a:rPr>
              <a:t>จัดระบบคัดกรองโรคโดยชุมชนมีส่วนร่วม</a:t>
            </a:r>
          </a:p>
        </p:txBody>
      </p:sp>
      <p:pic>
        <p:nvPicPr>
          <p:cNvPr id="5" name="Content Placeholder 4" descr="S__596377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/>
          </a:blip>
          <a:srcRect l="-313" t="13973" r="-150"/>
          <a:stretch/>
        </p:blipFill>
        <p:spPr>
          <a:xfrm>
            <a:off x="457200" y="1700808"/>
            <a:ext cx="8229600" cy="4752529"/>
          </a:xfrm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2283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5915000" cy="576064"/>
          </a:xfrm>
        </p:spPr>
        <p:txBody>
          <a:bodyPr/>
          <a:lstStyle/>
          <a:p>
            <a:pPr algn="l" eaLnBrk="1" hangingPunct="1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กิจกรรมคัดกรองและการเยี่ยมบ้าน</a:t>
            </a:r>
          </a:p>
        </p:txBody>
      </p:sp>
      <p:pic>
        <p:nvPicPr>
          <p:cNvPr id="79875" name="Picture 4" descr="H:\DCIM\101NIKON\DSCN59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824" y="3861048"/>
            <a:ext cx="2088232" cy="2088232"/>
          </a:xfrm>
          <a:noFill/>
        </p:spPr>
      </p:pic>
      <p:pic>
        <p:nvPicPr>
          <p:cNvPr id="79876" name="Picture 5" descr="H:\DCIM\101NIKON\DSCN5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016224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Slide0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690" r="172"/>
          <a:stretch>
            <a:fillRect/>
          </a:stretch>
        </p:blipFill>
        <p:spPr>
          <a:xfrm>
            <a:off x="0" y="1484784"/>
            <a:ext cx="2921968" cy="4525963"/>
          </a:xfrm>
          <a:prstGeom prst="rect">
            <a:avLst/>
          </a:prstGeom>
        </p:spPr>
      </p:pic>
      <p:pic>
        <p:nvPicPr>
          <p:cNvPr id="7" name="Content Placeholder 5" descr="Slide0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8" r="-400"/>
          <a:stretch>
            <a:fillRect/>
          </a:stretch>
        </p:blipFill>
        <p:spPr>
          <a:xfrm>
            <a:off x="4860032" y="1412776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4124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 smtClean="0">
                <a:latin typeface="AngsanaUPC" pitchFamily="18" charset="-34"/>
                <a:cs typeface="AngsanaUPC" pitchFamily="18" charset="-34"/>
              </a:rPr>
              <a:t>บทเรียนที่ได้รับ</a:t>
            </a:r>
            <a:endParaRPr lang="th-TH" sz="6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8454712" cy="452628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การเชื่อมโยงประสานข้อมูลในการดูแลรักษาในคลินิก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และคลินิก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เป็นสิ่งสำคัญในการค้นหาปัญหาและการดูแลรักษาแก้ไขปัญหาผู้ป่วยอย่างต่อเนื่อง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การให้ยา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ARV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ตามเกณฑ์ การรักษาและการติดตามในช่วงระยะเวลา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2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เดือนแรกเป็นสิ่งสำคัญในการลดการเสียชีวิต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การให้ผู้ป่วยและญาติมีความเข้าใจในการรับประทานยา มีการทบทวนการใช้ยาทุก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visit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เป็นการส่งเสริม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Adherrance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ในการรับประทานยา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จัดยาที่ง่ายและสะดวกต่อการรับประทานยาของผู้ป่วยส่งเสริมการลดการขาดยาหรือรับประทานยาไม่ถูกต้อง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ติดตามเยี่ยมบ้านและการให้กำลังใจแก่ญาติและผู้ป่วยเป็นสิ่งสำคัญที่ให้ผู้ป่วยเห็นความสำคัญในการรักษาและเห็นถึงการดูแลเอาใจใส่ของทีมรักษาพยาบาล</a:t>
            </a:r>
            <a:endParaRPr lang="th-TH" sz="2800" b="1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h-TH" sz="5400" b="1" dirty="0">
                <a:solidFill>
                  <a:srgbClr val="FFC000"/>
                </a:solidFill>
              </a:rPr>
              <a:t>กระบวนการดำเนินงาน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824536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ทีมงาน บทบาท หน้าที่ที่ชัดเจน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		ทีมดูแลรักษา (แพทย์ พยาบาล เภสัช </a:t>
            </a:r>
            <a:r>
              <a:rPr lang="en-US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LAB </a:t>
            </a: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ศูนย์องค์รวม)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		ทีมให้คำปรึกษา 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		ทีมป้องกันและติดตามเยี่ยมบ้าน (เครือข่ายผู้ติดเชื้อ เจ้าหน้าที่ สอ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			(</a:t>
            </a:r>
            <a:r>
              <a:rPr lang="th-TH" sz="2800" b="1" dirty="0" err="1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จนท</a:t>
            </a: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กลุ่มเวช)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		คณะกรรมการเอดส์อำเภอ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การประชุม ชี้แจง สร้างความเข้าใจ ทบทวนข้อมูลจากการดำเนินงานที่ผ่านมา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การดำเนินงานตามมาตรฐานต่างๆ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การประสานงาน เชื่อมโยงเครือข่ายต่างๆ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th-TH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การจัดการระบบข้อมูล การออกแบบบันทึก ทะเบียนผู้ป่วย เอกสารประเมินผล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jpg"/>
          <p:cNvPicPr>
            <a:picLocks noChangeAspect="1"/>
          </p:cNvPicPr>
          <p:nvPr/>
        </p:nvPicPr>
        <p:blipFill rotWithShape="1">
          <a:blip r:embed="rId2" cstate="print">
            <a:alphaModFix amt="28000"/>
            <a:extLst>
              <a:ext uri="{28A0092B-C50C-407E-A947-70E740481C1C}"/>
            </a:extLst>
          </a:blip>
          <a:srcRect l="17258" t="4887" r="16801" b="8860"/>
          <a:stretch/>
        </p:blipFill>
        <p:spPr>
          <a:xfrm rot="21086280">
            <a:off x="321995" y="1412906"/>
            <a:ext cx="5174228" cy="448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3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899519"/>
          </a:xfrm>
        </p:spPr>
        <p:txBody>
          <a:bodyPr/>
          <a:lstStyle/>
          <a:p>
            <a:r>
              <a:rPr lang="th-TH" sz="7200" b="1" dirty="0" smtClean="0">
                <a:latin typeface="AngsanaUPC" pitchFamily="18" charset="-34"/>
                <a:cs typeface="AngsanaUPC" pitchFamily="18" charset="-34"/>
              </a:rPr>
              <a:t>สถานการณ์โรค</a:t>
            </a:r>
            <a:r>
              <a:rPr lang="en-US" sz="7200" b="1" dirty="0" smtClean="0">
                <a:latin typeface="AngsanaUPC" pitchFamily="18" charset="-34"/>
                <a:cs typeface="AngsanaUPC" pitchFamily="18" charset="-34"/>
              </a:rPr>
              <a:t>HIV+TB</a:t>
            </a:r>
          </a:p>
        </p:txBody>
      </p:sp>
      <p:sp>
        <p:nvSpPr>
          <p:cNvPr id="40964" name="Subtitle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1219200"/>
          </a:xfrm>
        </p:spPr>
        <p:txBody>
          <a:bodyPr/>
          <a:lstStyle/>
          <a:p>
            <a:r>
              <a:rPr lang="th-TH" sz="6600" b="1" dirty="0" smtClean="0">
                <a:latin typeface="AngsanaUPC" pitchFamily="18" charset="-34"/>
                <a:cs typeface="AngsanaUPC" pitchFamily="18" charset="-34"/>
              </a:rPr>
              <a:t>อำเภอสบปราบ</a:t>
            </a:r>
            <a:endParaRPr lang="en-US" sz="6600" b="1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340768"/>
          </a:xfrm>
          <a:ln w="34925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ตารางแสดงจำนวนผู้ป่วยเอดส์ และผู้ติดเชื้อ  </a:t>
            </a:r>
            <a:b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อำเภอสบปราบ  ยอดสะสมปี 2557</a:t>
            </a:r>
            <a:endParaRPr lang="th-TH" sz="36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14282" y="1484785"/>
          <a:ext cx="8572561" cy="53732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8473"/>
                <a:gridCol w="879237"/>
                <a:gridCol w="1245586"/>
                <a:gridCol w="1245586"/>
                <a:gridCol w="1318856"/>
                <a:gridCol w="774565"/>
                <a:gridCol w="1350258"/>
              </a:tblGrid>
              <a:tr h="542719">
                <a:tc rowSpan="2">
                  <a:txBody>
                    <a:bodyPr/>
                    <a:lstStyle/>
                    <a:p>
                      <a:pPr algn="ctr"/>
                      <a:endParaRPr lang="th-TH" sz="24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ตำบล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1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r>
                        <a:rPr lang="th-TH" sz="1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ที่อยู่ในระบบ</a:t>
                      </a:r>
                      <a:endParaRPr lang="th-TH" sz="1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28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เสียชีวิต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1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AIDS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ยังอยู่ในระบบบริการ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ผู้ติดเชื้อ     ที่มีอาการ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อยู่ในระบบบริการ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573527">
                <a:tc>
                  <a:txBody>
                    <a:bodyPr/>
                    <a:lstStyle/>
                    <a:p>
                      <a:r>
                        <a:rPr lang="th-TH" sz="2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รพ.สบปราบ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46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19">
                <a:tc>
                  <a:txBody>
                    <a:bodyPr/>
                    <a:lstStyle/>
                    <a:p>
                      <a:r>
                        <a:rPr lang="th-TH" sz="2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</a:t>
                      </a:r>
                      <a:r>
                        <a:rPr lang="th-TH" sz="28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บ้านจัว</a:t>
                      </a:r>
                      <a:endParaRPr lang="th-TH" sz="2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17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27">
                <a:tc>
                  <a:txBody>
                    <a:bodyPr/>
                    <a:lstStyle/>
                    <a:p>
                      <a:r>
                        <a:rPr lang="th-TH" sz="2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</a:t>
                      </a:r>
                      <a:r>
                        <a:rPr lang="th-TH" sz="2800" b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แม่กัวะ</a:t>
                      </a:r>
                      <a:endParaRPr lang="th-TH" sz="2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43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33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34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27">
                <a:tc>
                  <a:txBody>
                    <a:bodyPr/>
                    <a:lstStyle/>
                    <a:p>
                      <a:r>
                        <a:rPr lang="th-TH" sz="2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รพ.สต.นายาง</a:t>
                      </a:r>
                      <a:endParaRPr lang="th-TH" sz="2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19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27">
                <a:tc>
                  <a:txBody>
                    <a:bodyPr/>
                    <a:lstStyle/>
                    <a:p>
                      <a:r>
                        <a:rPr lang="th-TH" sz="2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รพ.สต.บ้านไร่</a:t>
                      </a:r>
                      <a:endParaRPr lang="th-TH" sz="2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27">
                <a:tc>
                  <a:txBody>
                    <a:bodyPr/>
                    <a:lstStyle/>
                    <a:p>
                      <a:r>
                        <a:rPr lang="th-TH" sz="2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นอกเขต</a:t>
                      </a:r>
                      <a:endParaRPr lang="th-TH" sz="2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527">
                <a:tc>
                  <a:txBody>
                    <a:bodyPr/>
                    <a:lstStyle/>
                    <a:p>
                      <a:r>
                        <a:rPr lang="th-TH" sz="2800" b="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800" b="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152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107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108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22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ผู้ป่วย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และผู้ป่วย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TB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+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/>
            </a:r>
            <a:b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ที่ขึ้นทะเบียน ปี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2555-2558</a:t>
            </a:r>
            <a:endParaRPr lang="th-TH" sz="4800" b="1" dirty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988840"/>
          <a:ext cx="84352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611560" y="1628800"/>
            <a:ext cx="86409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ราย</a:t>
            </a: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สถานการณ์ผู้ป่วย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AID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  รายใหม่ ผู้ป่วย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TB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+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และผู้ป่วยชีวิตจาก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TB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39552" y="1268760"/>
            <a:ext cx="86409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ราย</a:t>
            </a:r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th-TH" sz="6000" b="1" dirty="0" smtClean="0">
                <a:latin typeface="AngsanaUPC" pitchFamily="18" charset="-34"/>
                <a:cs typeface="AngsanaUPC" pitchFamily="18" charset="-34"/>
              </a:rPr>
              <a:t>ประเด็นปัญหา</a:t>
            </a:r>
            <a:endParaRPr lang="th-TH" sz="60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ผู้ป่วย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รายใหม่มารับบริการล่าช้า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CD4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แรกรับส่วนใหญ่น้อยกว่า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100 cell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ซึ่งส่วนใหญ่พบทำงานต่างจังหวัดเมื่อป่วยจึงกลับมาบ้าน</a:t>
            </a:r>
            <a:endParaRPr lang="en-US" sz="28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ผู้ป่วยสูงอายุ ขาดญาติดูแล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ให้ยา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ARV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ล่าช้า เนื่องจากผู้ป่วยมีอาการรุนแรง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ยา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และยา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HIV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มีหลายเม็ด ทำให้ผู้ป่วยสับสนในการรับประทานยา รับประทานยาไม่ถูกต้อง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มี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side effect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จากยา ผู้ป่วยจึงรับประทานยาไม่ต่อเนื่อง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การรับรู้ของผู้ป่วยในช่วงแรกไม่ดีโดยเฉพาผู้ป่วย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en-US" sz="2800" b="1" dirty="0" err="1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mening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ทำให้รับประทานยาไม่ถูกต้อง</a:t>
            </a: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ผู้ป่วยมีโรคเรื้อรังเดิม ทำให้การนัดมีหลาย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visit </a:t>
            </a:r>
            <a:endParaRPr lang="th-TH" sz="2800" b="1" dirty="0" smtClean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  <a:p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ขาดการเชื่อมโยงข้อมูลการรักษาระหว่างหน่วยงานและทีมงาน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TB 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 </a:t>
            </a:r>
            <a:r>
              <a:rPr lang="en-US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HIV</a:t>
            </a:r>
            <a:r>
              <a:rPr lang="th-TH" sz="2800" b="1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  <a:p>
            <a:endParaRPr lang="en-US" sz="2000" b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0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474</TotalTime>
  <Words>1256</Words>
  <Application>Microsoft Office PowerPoint</Application>
  <PresentationFormat>นำเสนอทางหน้าจอ (4:3)</PresentationFormat>
  <Paragraphs>258</Paragraphs>
  <Slides>32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Executive</vt:lpstr>
      <vt:lpstr>ภาพนิ่ง 1</vt:lpstr>
      <vt:lpstr>พันธกิจ</vt:lpstr>
      <vt:lpstr>นโยบายการดำเนินงาน</vt:lpstr>
      <vt:lpstr>กระบวนการดำเนินงาน</vt:lpstr>
      <vt:lpstr>สถานการณ์โรคHIV+TB</vt:lpstr>
      <vt:lpstr>ตารางแสดงจำนวนผู้ป่วยเอดส์ และผู้ติดเชื้อ   อำเภอสบปราบ  ยอดสะสมปี 2557</vt:lpstr>
      <vt:lpstr>ผู้ป่วย TB และผู้ป่วย TB+HIV  ที่ขึ้นทะเบียน ปี 2555-2558</vt:lpstr>
      <vt:lpstr>สถานการณ์ผู้ป่วยAID  รายใหม่ ผู้ป่วยTB+HIV และผู้ป่วยชีวิตจาก TB</vt:lpstr>
      <vt:lpstr>ประเด็นปัญหา</vt:lpstr>
      <vt:lpstr>กระบวนการดำเนินงาน</vt:lpstr>
      <vt:lpstr>กระบวนการพัฒนาตามประเด็นปัญหา เพื่อให้ได้คุณภาพ</vt:lpstr>
      <vt:lpstr>กระบวนการพัฒนาตามประเด็นปัญหา เพื่อให้ได้คุณภาพ</vt:lpstr>
      <vt:lpstr>ผลการดำเนินงาน</vt:lpstr>
      <vt:lpstr>ร้อยละผู้ป่วยAID  รายใหม่พบ OI TBและผู้ป่วยชีวิตจาก TB</vt:lpstr>
      <vt:lpstr>ร้อยละการคัดกรอง TB ในผู้ป่วย HIV รายใหม่</vt:lpstr>
      <vt:lpstr>  ร้อยละการเจาะเลือด HIV ในผู้ป่วย TBรายใหม่</vt:lpstr>
      <vt:lpstr>  การเจาะเลือด CD4 และการให้ยา ARVในผู้ป่วย TB+HIV</vt:lpstr>
      <vt:lpstr>ร้อยละผู้ป่วย TB+HIV รับยา ARVตามเกณฑ์</vt:lpstr>
      <vt:lpstr>ตาราง 1 แสดงร้อยละของผลการดำเนินงานวัณโรคทุกประเภท ตามตัวชี้วัดที่ขึ้นทะเบียนรอบ12เดือน (เม.ย.57- มี.ค. 58)</vt:lpstr>
      <vt:lpstr>แสดงอัตราการตรวจพบผู้ป่วยวัณโรคทุกประเภทและ ผู้ป่วยวัณโรคเสหะพบเชื้อรายใหม่ รอบ12 เดือน (เม.ย.57- มี.ค.58) อำเภอสบปราบ จังหวัดลำปาง</vt:lpstr>
      <vt:lpstr>ภาพนิ่ง 21</vt:lpstr>
      <vt:lpstr>ประชุมทีม TB HIV และนำเสนอข้อมูลในวาระการประชุมตางๆ</vt:lpstr>
      <vt:lpstr> มีการจัดระบบการป้องกันการแพร่กระจายเชื้อ</vt:lpstr>
      <vt:lpstr>ภาพนิ่ง 24</vt:lpstr>
      <vt:lpstr>ภาพนิ่ง 25</vt:lpstr>
      <vt:lpstr>ภาพนิ่ง 26</vt:lpstr>
      <vt:lpstr>ตัวอย่าง สัญลักษณ์ติดOPD Card สำหรับผู้ป่วยวัณโรคที่ต้องใช้ “ช่องทางด่วนพิเศษ”</vt:lpstr>
      <vt:lpstr>ภาพนิ่ง 28</vt:lpstr>
      <vt:lpstr>ผังเส้นทางเดินผู้ป่วยวัณโรค “ช่องทางด่วนพิเศษ” ในโรงพยาบาล</vt:lpstr>
      <vt:lpstr>จัดระบบคัดกรองโรคโดยชุมชนมีส่วนร่วม</vt:lpstr>
      <vt:lpstr>กิจกรรมคัดกรองและการเยี่ยมบ้าน</vt:lpstr>
      <vt:lpstr>บทเรียนที่ได้รับ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โรงพยาบาลสบปราบ 29 เมษายน 2558</dc:title>
  <dc:creator>monkhol notbook</dc:creator>
  <cp:lastModifiedBy>user</cp:lastModifiedBy>
  <cp:revision>28</cp:revision>
  <dcterms:created xsi:type="dcterms:W3CDTF">2015-04-28T11:00:53Z</dcterms:created>
  <dcterms:modified xsi:type="dcterms:W3CDTF">2015-05-31T11:42:26Z</dcterms:modified>
</cp:coreProperties>
</file>